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430" r:id="rId2"/>
    <p:sldId id="443" r:id="rId3"/>
    <p:sldId id="400" r:id="rId4"/>
    <p:sldId id="431" r:id="rId5"/>
    <p:sldId id="351" r:id="rId6"/>
    <p:sldId id="616" r:id="rId7"/>
    <p:sldId id="1648" r:id="rId8"/>
    <p:sldId id="1604" r:id="rId9"/>
    <p:sldId id="1612" r:id="rId10"/>
    <p:sldId id="1639" r:id="rId11"/>
    <p:sldId id="1600" r:id="rId12"/>
    <p:sldId id="456" r:id="rId13"/>
    <p:sldId id="457" r:id="rId14"/>
    <p:sldId id="1613" r:id="rId15"/>
    <p:sldId id="1614" r:id="rId16"/>
    <p:sldId id="1615" r:id="rId17"/>
    <p:sldId id="1638" r:id="rId18"/>
    <p:sldId id="1601" r:id="rId19"/>
    <p:sldId id="402" r:id="rId20"/>
    <p:sldId id="404" r:id="rId21"/>
    <p:sldId id="1633" r:id="rId22"/>
    <p:sldId id="471" r:id="rId23"/>
    <p:sldId id="460" r:id="rId24"/>
    <p:sldId id="1618" r:id="rId25"/>
    <p:sldId id="1637" r:id="rId26"/>
    <p:sldId id="520" r:id="rId27"/>
    <p:sldId id="427" r:id="rId28"/>
    <p:sldId id="1603" r:id="rId29"/>
    <p:sldId id="1591" r:id="rId30"/>
    <p:sldId id="621" r:id="rId31"/>
    <p:sldId id="1634" r:id="rId32"/>
    <p:sldId id="931" r:id="rId33"/>
    <p:sldId id="1649" r:id="rId34"/>
    <p:sldId id="1652" r:id="rId35"/>
    <p:sldId id="1653" r:id="rId36"/>
    <p:sldId id="1654" r:id="rId37"/>
    <p:sldId id="1632" r:id="rId38"/>
    <p:sldId id="1622" r:id="rId39"/>
    <p:sldId id="1658" r:id="rId40"/>
    <p:sldId id="1655" r:id="rId41"/>
    <p:sldId id="1617" r:id="rId42"/>
    <p:sldId id="885" r:id="rId43"/>
    <p:sldId id="1660" r:id="rId44"/>
    <p:sldId id="1659" r:id="rId45"/>
    <p:sldId id="617" r:id="rId46"/>
    <p:sldId id="1641" r:id="rId47"/>
    <p:sldId id="411" r:id="rId48"/>
    <p:sldId id="412" r:id="rId49"/>
    <p:sldId id="1656" r:id="rId50"/>
    <p:sldId id="1650" r:id="rId51"/>
    <p:sldId id="1651" r:id="rId52"/>
    <p:sldId id="1642" r:id="rId53"/>
    <p:sldId id="883" r:id="rId54"/>
    <p:sldId id="345" r:id="rId55"/>
    <p:sldId id="623" r:id="rId56"/>
    <p:sldId id="839" r:id="rId57"/>
    <p:sldId id="622" r:id="rId58"/>
    <p:sldId id="448" r:id="rId59"/>
  </p:sldIdLst>
  <p:sldSz cx="12192000" cy="6858000"/>
  <p:notesSz cx="6858000" cy="9144000"/>
  <p:custDataLst>
    <p:tags r:id="rId62"/>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F22B88-F45A-4EC8-8542-9A8ED0F98B81}">
          <p14:sldIdLst>
            <p14:sldId id="430"/>
            <p14:sldId id="443"/>
            <p14:sldId id="400"/>
          </p14:sldIdLst>
        </p14:section>
        <p14:section name="Section 1" id="{91C8E3CA-D934-427D-ADF1-1F5F816F3040}">
          <p14:sldIdLst>
            <p14:sldId id="431"/>
            <p14:sldId id="351"/>
          </p14:sldIdLst>
        </p14:section>
        <p14:section name="Section 2" id="{CA1339CF-C6CD-4FD8-81BA-D3DE86E7D2DE}">
          <p14:sldIdLst>
            <p14:sldId id="616"/>
            <p14:sldId id="1648"/>
            <p14:sldId id="1604"/>
            <p14:sldId id="1612"/>
            <p14:sldId id="1639"/>
          </p14:sldIdLst>
        </p14:section>
        <p14:section name="Section 3" id="{5A3F42F2-3B2C-4CDE-9E07-5768D4E92314}">
          <p14:sldIdLst>
            <p14:sldId id="1600"/>
            <p14:sldId id="456"/>
            <p14:sldId id="457"/>
            <p14:sldId id="1613"/>
            <p14:sldId id="1614"/>
            <p14:sldId id="1615"/>
            <p14:sldId id="1638"/>
          </p14:sldIdLst>
        </p14:section>
        <p14:section name="Section 4" id="{4AA1E33C-4B52-44D9-891F-E44AB7FCB45F}">
          <p14:sldIdLst>
            <p14:sldId id="1601"/>
            <p14:sldId id="402"/>
            <p14:sldId id="404"/>
            <p14:sldId id="1633"/>
            <p14:sldId id="471"/>
            <p14:sldId id="460"/>
            <p14:sldId id="1618"/>
            <p14:sldId id="1637"/>
          </p14:sldIdLst>
        </p14:section>
        <p14:section name="Guided lab" id="{601E4641-D5D3-4372-AC69-C95484F4832E}">
          <p14:sldIdLst>
            <p14:sldId id="520"/>
            <p14:sldId id="427"/>
            <p14:sldId id="1603"/>
            <p14:sldId id="1591"/>
            <p14:sldId id="621"/>
          </p14:sldIdLst>
        </p14:section>
        <p14:section name="Section 5" id="{55756609-7E51-4088-8AD5-DE5925CFA0CD}">
          <p14:sldIdLst>
            <p14:sldId id="1634"/>
            <p14:sldId id="931"/>
            <p14:sldId id="1649"/>
            <p14:sldId id="1652"/>
            <p14:sldId id="1653"/>
            <p14:sldId id="1654"/>
            <p14:sldId id="1632"/>
            <p14:sldId id="1622"/>
            <p14:sldId id="1658"/>
            <p14:sldId id="1655"/>
            <p14:sldId id="1617"/>
            <p14:sldId id="885"/>
            <p14:sldId id="1660"/>
            <p14:sldId id="1659"/>
            <p14:sldId id="617"/>
          </p14:sldIdLst>
        </p14:section>
        <p14:section name="Section 6" id="{8525FCE3-713C-4EB6-9662-B8C68EDD8581}">
          <p14:sldIdLst>
            <p14:sldId id="1641"/>
            <p14:sldId id="411"/>
            <p14:sldId id="412"/>
            <p14:sldId id="1656"/>
            <p14:sldId id="1650"/>
            <p14:sldId id="1651"/>
            <p14:sldId id="1642"/>
          </p14:sldIdLst>
        </p14:section>
        <p14:section name="Wrap up" id="{02865533-B684-47EE-B18B-CBE3B099904E}">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77"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5" clrIdx="2">
    <p:extLst>
      <p:ext uri="{19B8F6BF-5375-455C-9EA6-DF929625EA0E}">
        <p15:presenceInfo xmlns:p15="http://schemas.microsoft.com/office/powerpoint/2012/main" userId="S-1-5-21-1407069837-2091007605-538272213-25781389" providerId="AD"/>
      </p:ext>
    </p:extLst>
  </p:cmAuthor>
  <p:cmAuthor id="4" name="Charrette, Jen" initials="CJ" lastIdx="13" clrIdx="3">
    <p:extLst>
      <p:ext uri="{19B8F6BF-5375-455C-9EA6-DF929625EA0E}">
        <p15:presenceInfo xmlns:p15="http://schemas.microsoft.com/office/powerpoint/2012/main" userId="Charrette, J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3E6"/>
    <a:srgbClr val="2D75E7"/>
    <a:srgbClr val="16966D"/>
    <a:srgbClr val="4E24A7"/>
    <a:srgbClr val="E817E4"/>
    <a:srgbClr val="FE5496"/>
    <a:srgbClr val="B3EB5B"/>
    <a:srgbClr val="FF9B29"/>
    <a:srgbClr val="535B63"/>
    <a:srgbClr val="31C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8190" autoAdjust="0"/>
    <p:restoredTop sz="59379" autoAdjust="0"/>
  </p:normalViewPr>
  <p:slideViewPr>
    <p:cSldViewPr snapToGrid="0" snapToObjects="1" showGuides="1">
      <p:cViewPr varScale="1">
        <p:scale>
          <a:sx n="41" d="100"/>
          <a:sy n="41" d="100"/>
        </p:scale>
        <p:origin x="1888" y="24"/>
      </p:cViewPr>
      <p:guideLst>
        <p:guide orient="horz" pos="2160"/>
        <p:guide pos="3840"/>
      </p:guideLst>
    </p:cSldViewPr>
  </p:slideViewPr>
  <p:outlineViewPr>
    <p:cViewPr>
      <p:scale>
        <a:sx n="33" d="100"/>
        <a:sy n="33" d="100"/>
      </p:scale>
      <p:origin x="0" y="-2778"/>
    </p:cViewPr>
  </p:outlineViewPr>
  <p:notesTextViewPr>
    <p:cViewPr>
      <p:scale>
        <a:sx n="1" d="1"/>
        <a:sy n="1" d="1"/>
      </p:scale>
      <p:origin x="0" y="0"/>
    </p:cViewPr>
  </p:notesTextViewPr>
  <p:sorterViewPr>
    <p:cViewPr>
      <p:scale>
        <a:sx n="160" d="100"/>
        <a:sy n="160" d="100"/>
      </p:scale>
      <p:origin x="0" y="-18414"/>
    </p:cViewPr>
  </p:sorterViewPr>
  <p:notesViewPr>
    <p:cSldViewPr snapToGrid="0" snapToObjects="1" showGuides="1">
      <p:cViewPr varScale="1">
        <p:scale>
          <a:sx n="52" d="100"/>
          <a:sy n="52" d="100"/>
        </p:scale>
        <p:origin x="2680"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11/26/2020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directconnect/features/#AWS_Direct_Connect_Location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docs.aws.amazon.com/directconnect/latest/UserGuide/Welcome.html" TargetMode="External"/><Relationship Id="rId4" Type="http://schemas.openxmlformats.org/officeDocument/2006/relationships/hyperlink" Target="https://aws.amazon.com/directconnect/partner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directconnect/latest/UserGuide/direct-connect-gateways.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aws.amazon.com/directconnect/resiliency-recommenda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ws.amazon.com/vpc/latest/peering/vpc-pg.pd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aws.amazon.com/vpc/latest/tgw/"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aws.amazon.com/vpc/latest/tgw/tgw-getting-started.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aws.amazon.com/vpc/latest/userguide/vpc-endpoints.html"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aws.amazon.com/privatelink/pricing/"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aws.amazon.com/vpc/latest/userguide/vpce-interface.html#create-interface-endpoint"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youtube.com/watch?v=caJ7zh9qzmw"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aws.amazon.com/vpc/latest/userguide/vpce-interface.html#vpce-private-dn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s://www.youtube.com/watch?v=i1A1eH8vLtk" TargetMode="External"/><Relationship Id="rId3" Type="http://schemas.openxmlformats.org/officeDocument/2006/relationships/hyperlink" Target="https://www.youtube.com/watch?time_continue=4&amp;v=qmKkbuS9gRs" TargetMode="External"/><Relationship Id="rId7" Type="http://schemas.openxmlformats.org/officeDocument/2006/relationships/hyperlink" Target="https://d1.awsstatic.com/whitepapers/building-a-scalable-and-secure-multi-vpc-aws-network-infrastructure.pdf"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www.youtube.com/watch?v=qb-4PdLTsJs&amp;feature=youtu.be" TargetMode="External"/><Relationship Id="rId5" Type="http://schemas.openxmlformats.org/officeDocument/2006/relationships/hyperlink" Target="https://www.youtube.com/watch?v=dhpTTT6V1So" TargetMode="External"/><Relationship Id="rId10" Type="http://schemas.openxmlformats.org/officeDocument/2006/relationships/hyperlink" Target="https://www.youtube.com/watch?v=caJ7zh9qzmw" TargetMode="External"/><Relationship Id="rId4" Type="http://schemas.openxmlformats.org/officeDocument/2006/relationships/hyperlink" Target="https://www.youtube.com/watch?v=pf0J6oPCIbE&amp;feature=youtu.be" TargetMode="External"/><Relationship Id="rId9" Type="http://schemas.openxmlformats.org/officeDocument/2006/relationships/hyperlink" Target="https://www.youtube.com/watch?v=9Nikqn_02Oc&amp;feature=youtu.be"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vpn/pric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vpn/features/#AWS_Site-to-Site_VPN_limit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aws.amazon.com/vpn/latest/s2svpn/VPNRoutingTypes.html" TargetMode="External"/><Relationship Id="rId4" Type="http://schemas.openxmlformats.org/officeDocument/2006/relationships/hyperlink" Target="https://docs.aws.amazon.com/vpc/latest/adminguide/Introduction.html#DevicesTested"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vpn/latest/s2svpn/VPN_CloudHub.html"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aws.amazon.com/vpn/latest/s2svpn/vpn-redundant-connection.html" TargetMode="External"/><Relationship Id="rId4" Type="http://schemas.openxmlformats.org/officeDocument/2006/relationships/hyperlink" Target="https://docs.aws.amazon.com/vpn/latest/s2svpn/Example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Bem-vindo ao Módulo 7: Conectar redes.</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AWS Site-to-Site VPN é uma solução altamente disponível que permite conectar com segurança a rede on-premises ou o site da filial à sua VPC</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AWS Site-to-Site VPN é compatível com roteamento estático e dinâmico</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É possível estabelecer várias conexões VPN de vários dispositivos de gateway do cliente com um único gateway privado virtual</a:t>
            </a:r>
          </a:p>
        </p:txBody>
      </p:sp>
    </p:spTree>
    <p:extLst>
      <p:ext uri="{BB962C8B-B14F-4D97-AF65-F5344CB8AC3E}">
        <p14:creationId xmlns:p14="http://schemas.microsoft.com/office/powerpoint/2010/main" val="3358093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a:t>
            </a:r>
            <a:r>
              <a:rPr lang="pt-BR" sz="1100" i="0">
                <a:latin typeface="Amazon Ember" panose="020B0603020204020204" pitchFamily="34" charset="0"/>
                <a:ea typeface="Amazon Ember" panose="020B0603020204020204" pitchFamily="34" charset="0"/>
                <a:cs typeface="Amazon Ember" panose="020B0603020204020204" pitchFamily="34" charset="0"/>
              </a:rPr>
              <a:t>3: Conectar à rede remota com o AWS Direct Connect.</a:t>
            </a:r>
          </a:p>
        </p:txBody>
      </p:sp>
    </p:spTree>
    <p:extLst>
      <p:ext uri="{BB962C8B-B14F-4D97-AF65-F5344CB8AC3E}">
        <p14:creationId xmlns:p14="http://schemas.microsoft.com/office/powerpoint/2010/main" val="845922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você aprendeu, o AWS Site-to-Site VPN é uma opção para conectar sua rede on-premises à rede global da AWS. Com essa opção, seus dados são transferidos por túneis criptografados pela Internet pública.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Direct Connect (ou DX) é outra solução que vai além da conectividade simples pela Internet. O DX usa Virtual Local Area Networks (VLANs – Redes de área local virtual) 802.1q de padrão aberto para que você possa estabelecer uma conexão de rede privada dedicada de suas instalações com a AWS.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Essa conexão privada pode reduzir os custos de rede, aumentar a taxa de transferência de largura de banda e oferecer uma experiência de rede mais consistente do que as conexões baseadas na Internet.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Conexões dedicadas estão disponíveis com capacidade de 1 Gbps e 10 Gbps.</a:t>
            </a:r>
          </a:p>
        </p:txBody>
      </p:sp>
    </p:spTree>
    <p:extLst>
      <p:ext uri="{BB962C8B-B14F-4D97-AF65-F5344CB8AC3E}">
        <p14:creationId xmlns:p14="http://schemas.microsoft.com/office/powerpoint/2010/main" val="62774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8"/>
            <a:ext cx="5486400" cy="4125614"/>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DX é útil em vários cenários, por exemplo:</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i="1"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Ambientes híbridos</a:t>
            </a:r>
            <a:r>
              <a:rPr lang="pt-BR"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plicações que exigem acesso a equipamentos de datacenter existentes, como um banco de dados on-premises, o DX permite que você crie um ambiente h</a:t>
            </a:r>
            <a:r>
              <a:rPr lang="pt-BR" dirty="0">
                <a:latin typeface="Amazon Ember" panose="020B0603020204020204" pitchFamily="34" charset="0"/>
                <a:ea typeface="Amazon Ember" panose="020B0603020204020204" pitchFamily="34" charset="0"/>
                <a:cs typeface="Amazon Ember" panose="020B0603020204020204" pitchFamily="34" charset="0"/>
              </a:rPr>
              <a:t>íbrido para que você aproveite a elasticidade e os benefícios econômicos da AWS.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i="1"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Transferência de grandes conjuntos de dados</a:t>
            </a:r>
            <a:r>
              <a:rPr lang="pt-BR"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aplicações que operam em grandes conjuntos de dados, como aplicações de High Performance Computing (HPC – Computação de alta performance), a t</a:t>
            </a:r>
            <a:r>
              <a:rPr lang="pt-BR" dirty="0">
                <a:latin typeface="Amazon Ember" panose="020B0603020204020204" pitchFamily="34" charset="0"/>
                <a:ea typeface="Amazon Ember" panose="020B0603020204020204" pitchFamily="34" charset="0"/>
                <a:cs typeface="Amazon Ember" panose="020B0603020204020204" pitchFamily="34" charset="0"/>
              </a:rPr>
              <a:t>ransferência de grandes conjuntos de dados pela Internet entre seu datacenter e a Nuvem AWS pode ser demorada e cara.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essas aplicações, conectar-se à Nuvem AWS usando o DX é uma boa solução porque: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transferências de rede não competirão entre si por largura de banda da Internet no datacenter.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link de alta largura de banda reduz a possibilidade de congestionamento da rede e baixa performance da aplicação.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limitar a largura de banda da Internet usada pela sua aplicação, é possível reduzir as taxas de rede pagas para um Internet Service Provider (ISP – Provedor de serviços de Internet), além de evitar o pagamento por acordos ou novos contratos para maior largura de banda de Internet. Além disso, todos os dados transferidos por meio do DX são cobrados com a tarifa reduzida de transferência de dados do DX, em vez de usar tarifas de transferência de dados via Internet, o que pode reduzir os custos com a rede.</a:t>
            </a:r>
          </a:p>
          <a:p>
            <a:pPr marL="171450" indent="-171450" rtl="0">
              <a:buFont typeface="Arial" panose="020B0604020202020204" pitchFamily="34" charset="0"/>
              <a:buChar char="•"/>
            </a:pPr>
            <a:r>
              <a:rPr lang="pt-BR" b="0" i="1"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Performance aprimorada da aplicação</a:t>
            </a:r>
            <a:r>
              <a:rPr lang="pt-BR"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aplicações que exigem performance de rede previsível também podem se beneficiar com o DX. Os exemplos incluem aplicações que operam em feeds de dados em tempo real, como streams de áudio e vídeo. Em casos assim, uma conexão de rede dedicada pode proporcionar uma performance de rede mais uniforme do que a conectividade com a Internet padrão pode oferecer.</a:t>
            </a:r>
          </a:p>
          <a:p>
            <a:pPr marL="171450" indent="-171450" rtl="0">
              <a:buFont typeface="Arial" panose="020B0604020202020204" pitchFamily="34" charset="0"/>
              <a:buChar char="•"/>
            </a:pPr>
            <a:r>
              <a:rPr lang="pt-BR" b="0" i="1"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Segurança e conformidade</a:t>
            </a:r>
            <a:r>
              <a:rPr lang="pt-BR"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à</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 vezes, as políticas regulamentares ou de segurança empresarial exigem que aplicações hospedadas na Nuvem AWS possam ser acessadas apenas por meio de circuitos de rede privada. O DX é uma solução natural à essa exigência, pois o tráfego entre o datacenter e a aplicação flui por meio da conexão de rede privada dedicada.</a:t>
            </a:r>
          </a:p>
        </p:txBody>
      </p:sp>
    </p:spTree>
    <p:extLst>
      <p:ext uri="{BB962C8B-B14F-4D97-AF65-F5344CB8AC3E}">
        <p14:creationId xmlns:p14="http://schemas.microsoft.com/office/powerpoint/2010/main" val="1298196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DX vincula sua rede interna a um local do DX por um cabo de fibra óptica Ethernet padrão. Uma extremidade do cabo é conectada ao roteador. A outra é conectada a um roteador do DX. Com essa conexão, você pode criar </a:t>
            </a:r>
            <a:r>
              <a:rPr lang="pt-BR" i="1" dirty="0">
                <a:latin typeface="Amazon Ember" panose="020B0603020204020204" pitchFamily="34" charset="0"/>
                <a:ea typeface="Amazon Ember" panose="020B0603020204020204" pitchFamily="34" charset="0"/>
                <a:cs typeface="Amazon Ember" panose="020B0603020204020204" pitchFamily="34" charset="0"/>
              </a:rPr>
              <a:t>interfaces virtuais</a:t>
            </a:r>
            <a:r>
              <a:rPr lang="pt-BR" dirty="0">
                <a:latin typeface="Amazon Ember" panose="020B0603020204020204" pitchFamily="34" charset="0"/>
                <a:ea typeface="Amazon Ember" panose="020B0603020204020204" pitchFamily="34" charset="0"/>
                <a:cs typeface="Amazon Ember" panose="020B0603020204020204" pitchFamily="34" charset="0"/>
              </a:rPr>
              <a:t> que permitem o acesso direto aos serviços da AWS. Uma interface virtual pública permite o acesso a serviços públicos da AWS, como o Amazon Simple Storage Service (Amazon S3). Uma interface virtual privada permite o acesso à VPC.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acessar qualquer VPC ou serviço público da AWS em qualquer região (exceto China) de qualquer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local do DX</a:t>
            </a:r>
            <a:r>
              <a:rPr lang="pt-BR" dirty="0">
                <a:latin typeface="Amazon Ember" panose="020B0603020204020204" pitchFamily="34" charset="0"/>
                <a:ea typeface="Amazon Ember" panose="020B0603020204020204" pitchFamily="34" charset="0"/>
                <a:cs typeface="Amazon Ember" panose="020B0603020204020204" pitchFamily="34" charset="0"/>
              </a:rPr>
              <a:t> compatível. Se você não tiver equipamento em um local do DX, poderá acessar o DX com a ajuda de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parceiro da Rede de parceiros da AWS (APN) do DX</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informações sobre o DX,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O que é o AWS Direct Connect?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66787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58347"/>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implementar conectividade altamente disponível entre seus datacenters e sua VPC acoplando uma ou mais conexões do DX que você usa para conectividade primária com uma conexão VPN de backup de baixo custo.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exemplo, a configuração consiste em duas conexões roteadas dinamicamente, uma que usa o DX e outra que usa uma conexão VPN, de dois dispositivos diferentes do cliente. A AWS fornece exemplos de configurações de roteador para ajudar você a estabelecer conexões VPN roteadas dinamicamente e do DX. Por padrão, a AWS sempre prefere enviar tráfego pela conexão do DX. Portanto, você não precisa de uma configuração adicional específica para a AWS para definir conexões primárias e de backup. No entanto, você deve configurar a propagação de rota interna específica de DX e VPN para garantir que os sistemas internos selecionem os caminhos apropriados.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Essa abordagem permite que você escolha o caminho de rede principal e o provedor de rede para o tráfego da AWS, com a opção de usar um provedor diferente para uma conexão VPN de backup. Escolha provedores de rede e locais do DX alinhados à tolerância a riscos, às expectativas financeiras e às políticas de conectividade do datacenter da sua organização.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pode usar vários circuitos do DX e túneis VPN entre os espaços de endereço IP privados implantados separadamente. Você também pode usar vários locais do DX para ter alta disponibilidade. Se você usar várias regiões da AWS, também precisará de vários locais do DX em pelo menos duas regiões. Você pode avaliar os dispositivos do AWS Marketplace que terminam as VPNs. </a:t>
            </a:r>
          </a:p>
        </p:txBody>
      </p:sp>
    </p:spTree>
    <p:extLst>
      <p:ext uri="{BB962C8B-B14F-4D97-AF65-F5344CB8AC3E}">
        <p14:creationId xmlns:p14="http://schemas.microsoft.com/office/powerpoint/2010/main" val="3991107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Conexões de rede altamente resilientes e tolerantes a falhas são fundamentais para um sistema bem projetado. A AWS recomenda a conexão de vários datacenters para conseguir redundância de local físico. Ao projetar conexões remotas, considere usar provedores redundantes de hardware e telecomunicações.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Além disso, é uma melhor prática usar conexões ativas/ativas dinamicamente roteadas para failover e balanceamento de carga automático em conexões de rede redundantes. Provisione capacidade de rede suficiente para garantir que a falha de uma conexão de rede não sobrecarregue nem degrade conexões redundantes.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cargas de trabalho de produção críticas que exigem alta resiliência, a AWS recomenda que você tenha uma conexão em vários locais. Como mostrado no diagrama da arquitetura, essa topologia assegura resiliência contra falhas de conectividade devido a uma falha de hardware ou a uma falha completa do local. Você pode usar 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Direct Connect Gateway</a:t>
            </a:r>
            <a:r>
              <a:rPr lang="pt-BR" dirty="0">
                <a:latin typeface="Amazon Ember" panose="020B0603020204020204" pitchFamily="34" charset="0"/>
                <a:ea typeface="Amazon Ember" panose="020B0603020204020204" pitchFamily="34" charset="0"/>
                <a:cs typeface="Amazon Ember" panose="020B0603020204020204" pitchFamily="34" charset="0"/>
              </a:rPr>
              <a:t> para acessar qualquer região da AWS (exceto na China) de qualquer local do DX.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saber mais sobre diretrizes de topologia adicionais a serem lembradas ao se conectar à AWS,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Recomendações de resiliência do AWS Direct Connect</a:t>
            </a:r>
            <a:r>
              <a:rPr lang="pt-BR" sz="1100"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078320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AWS Direct Connect usa VLANs 802.1q de padrão aberto para permitir que você estabeleça uma conexão de rede privada dedicada de suas instalações com a AWS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Você pode acessar qualquer VPC ou serviço público da AWS em qualquer região (exceto China) de qualquer local do DX compatível</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Você pode implementar conectividade altamente disponível entre seus datacenters e sua VPC acoplando uma ou mais conexões do DX que você usa para conectividade primária com uma conexão VPN de backup de baixo custo</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Para implementar uma arquitetura altamente resiliente e tolerante a falhas, conecte-se à sua rede AWS de vários datacenters para que você consiga ter redundância de localização física</a:t>
            </a: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01957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4</a:t>
            </a:r>
            <a:r>
              <a:rPr lang="pt-BR" sz="1100" i="0">
                <a:latin typeface="Amazon Ember" panose="020B0603020204020204" pitchFamily="34" charset="0"/>
                <a:ea typeface="Amazon Ember" panose="020B0603020204020204" pitchFamily="34" charset="0"/>
                <a:cs typeface="Amazon Ember" panose="020B0603020204020204" pitchFamily="34" charset="0"/>
              </a:rPr>
              <a:t>: Conectar VPCs à AWS com emparelhamento de VPC.</a:t>
            </a:r>
          </a:p>
        </p:txBody>
      </p:sp>
    </p:spTree>
    <p:extLst>
      <p:ext uri="{BB962C8B-B14F-4D97-AF65-F5344CB8AC3E}">
        <p14:creationId xmlns:p14="http://schemas.microsoft.com/office/powerpoint/2010/main" val="281271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Isolar suas cargas de trabalho em VPCs individuais costuma ser uma boa prática. Por exemplo, quando sua empresa ou arquitetura fica grande o suficiente, pode ser necessário separar elementos lógicos para segurança, para fins arquitetônicos ou por simplicidade. No entanto, pode ser muito desejável ter conectividade entre suas VPCs para situações em que você precisa transferir dados entre elas.</a:t>
            </a:r>
          </a:p>
        </p:txBody>
      </p:sp>
    </p:spTree>
    <p:extLst>
      <p:ext uri="{BB962C8B-B14F-4D97-AF65-F5344CB8AC3E}">
        <p14:creationId xmlns:p14="http://schemas.microsoft.com/office/powerpoint/2010/main" val="1422141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inclui as seguintes seções: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Conectar a rede remota com o AWS Site-to-Site VPN</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Conectar a rede remota com o AWS Direct Connect</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Conectar VPCs à AWS com emparelhamento de VPC</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Dimensionar a rede da VPC com o AWS Transit Gateway</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Conectar a VPC aos serviços da AWS compatíveis</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também inclui: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atividade na qual você discute como usar o AWS Transit Gateway para </a:t>
            </a:r>
            <a:r>
              <a:rPr lang="pt-BR" dirty="0">
                <a:latin typeface="Amazon Ember" panose="020B0603020204020204" pitchFamily="34" charset="0"/>
                <a:ea typeface="Amazon Ember" panose="020B0603020204020204" pitchFamily="34" charset="0"/>
                <a:cs typeface="Amazon Ember" panose="020B0603020204020204" pitchFamily="34" charset="0"/>
              </a:rPr>
              <a:t>conectar três Virtual Private Clouds (VPCs)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laboratório guiado em que você criará uma conexão de emparelhamento de VPC</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deverá realizar um teste de conhecimento que será usado para avaliar sua compreensão dos principais conceitos abordados neste módulo.</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68413"/>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emparelhamento de VPC</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uma conexão de rede uma a uma entre duas VPCs que permite encaminhar o tráfego entre elas de maneira privada. As instâncias em qualquer VPC podem se comunicar umas com as outras como se estivessem na mesma rede. Você pode criar uma conexão de emparelhamento da VPC entre suas próprias VPCs, com uma VPC de outra conta da AWS ou com uma VPC em uma região diferente da AWS.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estabelecer relacionamentos de emparelhamento entre VPCs em diferentes regiões da AWS. O emparelhamento de VPC entre regiões é uma forma simples e rentável de compartilhar recursos entre regiões ou replicar dados para redundância geográfica. Os dados que são transferidos entre conexões de emparelhamento de VPC entre regiões são cobrados conforme as taxas padrão de transferência de dados entre regiões.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emparelhamento de VPC entre regiões permite que os recursos de VPC se comuniquem entre si usando endereços IP privados sem a necessidade de gateways, conexões VPN ou dispositivos de rede separados. Alguns exemplos de recursos de VPC incluem instâncias do Amazon Elastic Compute Cloud (Amazon EC2), bancos de dados do Amazon Relational Database Service (Amazon RDS) e funções do AWS Lambda executadas em diferentes regiões.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tráfego permanece no espaço de endereço IP privado. Todo o tráfego entre regiões é criptografado sem nenhum ponto único de falha ou gargalo na largura de banda. O tráfego permanece sempre no backbone global da AWS. O tráfego nunca atravessa a Internet pública, o que reduz ameaças, como exploits comuns e ataques DDoS (Distributed Denial of Service). </a:t>
            </a:r>
          </a:p>
        </p:txBody>
      </p:sp>
    </p:spTree>
    <p:extLst>
      <p:ext uri="{BB962C8B-B14F-4D97-AF65-F5344CB8AC3E}">
        <p14:creationId xmlns:p14="http://schemas.microsoft.com/office/powerpoint/2010/main" val="1089619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dirty="0">
                <a:latin typeface="Amazon Ember" panose="020B0603020204020204" pitchFamily="34" charset="0"/>
                <a:ea typeface="Amazon Ember" panose="020B0603020204020204" pitchFamily="34" charset="0"/>
                <a:cs typeface="Amazon Ember" panose="020B0603020204020204" pitchFamily="34" charset="0"/>
              </a:rPr>
              <a:t>Para estabelecer uma conexão de emparelhamento de VPCs, o proprietário da VPC solicitante (ou VPC local) envia uma solicitação para o proprietário da VPC par. Para ativar a conexão, o proprietário da VPC par precisa aceitar a solicitação de conexão de emparelhamento de VPC.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Para </a:t>
            </a:r>
            <a:r>
              <a:rPr lang="pt-BR" sz="1100" b="0" dirty="0">
                <a:latin typeface="Amazon Ember" panose="020B0603020204020204" pitchFamily="34" charset="0"/>
                <a:ea typeface="Amazon Ember" panose="020B0603020204020204" pitchFamily="34" charset="0"/>
                <a:cs typeface="Amazon Ember" panose="020B0603020204020204" pitchFamily="34" charset="0"/>
              </a:rPr>
              <a:t>habilitar o fluxo do tráfego entre os pares de VPC usando endereços IP privados, você precisa </a:t>
            </a:r>
            <a:r>
              <a:rPr lang="pt-BR" sz="1100" dirty="0">
                <a:latin typeface="Amazon Ember" panose="020B0603020204020204" pitchFamily="34" charset="0"/>
                <a:ea typeface="Amazon Ember" panose="020B0603020204020204" pitchFamily="34" charset="0"/>
                <a:cs typeface="Amazon Ember" panose="020B0603020204020204" pitchFamily="34" charset="0"/>
              </a:rPr>
              <a:t>adicionar </a:t>
            </a:r>
            <a:r>
              <a:rPr lang="pt-BR" sz="1100" b="0" dirty="0">
                <a:latin typeface="Amazon Ember" panose="020B0603020204020204" pitchFamily="34" charset="0"/>
                <a:ea typeface="Amazon Ember" panose="020B0603020204020204" pitchFamily="34" charset="0"/>
                <a:cs typeface="Amazon Ember" panose="020B0603020204020204" pitchFamily="34" charset="0"/>
              </a:rPr>
              <a:t>uma rota a uma ou mais tabelas de rotas da VPC. Essa rota deve apontar para o intervalo de endereços IP da VPC par. O proprietário da VPC par adiciona uma rota a uma das tabelas de rotas da VPC dele que aponta para o intervalo de endereços IP da sua VPC.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dirty="0">
                <a:latin typeface="Amazon Ember" panose="020B0603020204020204" pitchFamily="34" charset="0"/>
                <a:ea typeface="Amazon Ember" panose="020B0603020204020204" pitchFamily="34" charset="0"/>
                <a:cs typeface="Amazon Ember" panose="020B0603020204020204" pitchFamily="34" charset="0"/>
              </a:rPr>
              <a:t>Também pode ser necessário atualizar as regras do grupo de segurança que estão associadas à sua instância para que o tráfego de entrada e saída da VPC par não seja restrito.</a:t>
            </a:r>
          </a:p>
        </p:txBody>
      </p:sp>
    </p:spTree>
    <p:extLst>
      <p:ext uri="{BB962C8B-B14F-4D97-AF65-F5344CB8AC3E}">
        <p14:creationId xmlns:p14="http://schemas.microsoft.com/office/powerpoint/2010/main" val="356150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13256"/>
          </a:xfrm>
        </p:spPr>
        <p:txBody>
          <a:bodyPr rtlCol="0"/>
          <a:lstStyle/>
          <a:p>
            <a:pPr marL="0" marR="0" indent="0" algn="l" defTabSz="457200" rtl="0" eaLnBrk="1" fontAlgn="auto" latinLnBrk="0" hangingPunct="1">
              <a:lnSpc>
                <a:spcPct val="100000"/>
              </a:lnSpc>
              <a:spcBef>
                <a:spcPts val="0"/>
              </a:spcBef>
              <a:spcAft>
                <a:spcPts val="0"/>
              </a:spcAft>
              <a:buClrTx/>
              <a:buSzTx/>
              <a:buFontTx/>
              <a:buNone/>
              <a:tabLst/>
              <a:defRPr/>
            </a:pPr>
            <a:r>
              <a:rPr lang="pt-BR" b="0" dirty="0">
                <a:latin typeface="Amazon Ember" panose="020B0603020204020204" pitchFamily="34" charset="0"/>
                <a:ea typeface="Amazon Ember" panose="020B0603020204020204" pitchFamily="34" charset="0"/>
                <a:cs typeface="Amazon Ember" panose="020B0603020204020204" pitchFamily="34" charset="0"/>
              </a:rPr>
              <a:t>Existem algumas restrições de que você deve estar ciente ao estabelecer conexões de emparelhamento de VPC:</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dirty="0">
                <a:latin typeface="Amazon Ember" panose="020B0603020204020204" pitchFamily="34" charset="0"/>
                <a:ea typeface="Amazon Ember" panose="020B0603020204020204" pitchFamily="34" charset="0"/>
                <a:cs typeface="Amazon Ember" panose="020B0603020204020204" pitchFamily="34" charset="0"/>
              </a:rPr>
              <a:t>As conexões de emparelhamento de VPC usam endereços IP privados.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dirty="0">
                <a:latin typeface="Amazon Ember" panose="020B0603020204020204" pitchFamily="34" charset="0"/>
                <a:ea typeface="Amazon Ember" panose="020B0603020204020204" pitchFamily="34" charset="0"/>
                <a:cs typeface="Amazon Ember" panose="020B0603020204020204" pitchFamily="34" charset="0"/>
              </a:rPr>
              <a:t>As conexões de emparelhamento de VPC podem ser estabelecidas entre diferentes contas da AWS. O bloco CIDR da VPC par não pode se sobrepor ao bloco CIDR do solicitante.</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dirty="0">
                <a:latin typeface="Amazon Ember" panose="020B0603020204020204" pitchFamily="34" charset="0"/>
                <a:ea typeface="Amazon Ember" panose="020B0603020204020204" pitchFamily="34" charset="0"/>
                <a:cs typeface="Amazon Ember" panose="020B0603020204020204" pitchFamily="34" charset="0"/>
              </a:rPr>
              <a:t>Você pode ter apenas um recurso de emparelhamento entre duas VPCs.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dirty="0">
                <a:latin typeface="Amazon Ember" panose="020B0603020204020204" pitchFamily="34" charset="0"/>
                <a:ea typeface="Amazon Ember" panose="020B0603020204020204" pitchFamily="34" charset="0"/>
                <a:cs typeface="Amazon Ember" panose="020B0603020204020204" pitchFamily="34" charset="0"/>
              </a:rPr>
              <a:t>O emparelhamento transitivo não é permitido. Por exemplo, 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diagrama, as VPCs de desenvolvimento e teste estão emparelhadas, assim como as VPCs de produção e teste. No entanto, isso não significa que </a:t>
            </a:r>
            <a:r>
              <a:rPr lang="pt-BR"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VPC de produção esteja conectada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à VPC de desenvolvimento. Por padrão, o emparelhamento de VPC não permite que a VPC de produção conecte-se à VPC de desenvolvimento, a menos que elas sejam </a:t>
            </a:r>
            <a:r>
              <a:rPr lang="pt-BR" i="1"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claramente estabelecidas como pares. </a:t>
            </a:r>
            <a:r>
              <a:rPr lang="pt-BR" b="0" dirty="0">
                <a:latin typeface="Amazon Ember" panose="020B0603020204020204" pitchFamily="34" charset="0"/>
                <a:ea typeface="Amazon Ember" panose="020B0603020204020204" pitchFamily="34" charset="0"/>
                <a:cs typeface="Amazon Ember" panose="020B0603020204020204" pitchFamily="34" charset="0"/>
              </a:rPr>
              <a:t>Portanto, você controla quais VPCs podem se comunicar entre si.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saber mais sobre restrições de conexão de emparelhamento de VPC, consulte </a:t>
            </a:r>
            <a:r>
              <a:rPr lang="pt-BR"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Limitações do emparelhamento de VPC</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248695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solidFill>
                  <a:srgbClr val="333333"/>
                </a:solidFill>
                <a:latin typeface="Amazon Ember" panose="020B0603020204020204" pitchFamily="34" charset="0"/>
                <a:ea typeface="Amazon Ember" panose="020B0603020204020204" pitchFamily="34" charset="0"/>
                <a:cs typeface="Amazon Ember" panose="020B0603020204020204" pitchFamily="34" charset="0"/>
              </a:rPr>
              <a:t>Ao conectar várias VPCs em uma única região da AWS, considere estes princípios de projeto de rede:</a:t>
            </a:r>
          </a:p>
          <a:p>
            <a:pPr rtl="0"/>
            <a:endParaRPr lang="en-US" dirty="0">
              <a:solidFill>
                <a:srgbClr val="333333"/>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solidFill>
                  <a:srgbClr val="333333"/>
                </a:solidFill>
                <a:latin typeface="Amazon Ember" panose="020B0603020204020204" pitchFamily="34" charset="0"/>
                <a:ea typeface="Amazon Ember" panose="020B0603020204020204" pitchFamily="34" charset="0"/>
                <a:cs typeface="Amazon Ember" panose="020B0603020204020204" pitchFamily="34" charset="0"/>
              </a:rPr>
              <a:t>Conecte apenas as VPCs que realmente precisam se comunicar entre si</a:t>
            </a:r>
          </a:p>
          <a:p>
            <a:pPr marL="171450" indent="-171450" rtl="0">
              <a:buFont typeface="Arial" panose="020B0604020202020204" pitchFamily="34" charset="0"/>
              <a:buChar char="•"/>
            </a:pPr>
            <a:r>
              <a:rPr lang="pt-BR">
                <a:solidFill>
                  <a:srgbClr val="333333"/>
                </a:solidFill>
                <a:latin typeface="Amazon Ember" panose="020B0603020204020204" pitchFamily="34" charset="0"/>
                <a:ea typeface="Amazon Ember" panose="020B0603020204020204" pitchFamily="34" charset="0"/>
                <a:cs typeface="Amazon Ember" panose="020B0603020204020204" pitchFamily="34" charset="0"/>
              </a:rPr>
              <a:t>Verifique se a solução escolhida pode ser dimensionada de acordo com suas necessidades atuais e futuras de conectividade de VPC</a:t>
            </a:r>
          </a:p>
        </p:txBody>
      </p:sp>
    </p:spTree>
    <p:extLst>
      <p:ext uri="{BB962C8B-B14F-4D97-AF65-F5344CB8AC3E}">
        <p14:creationId xmlns:p14="http://schemas.microsoft.com/office/powerpoint/2010/main" val="258701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Veja aqui um exemplo de como você pode usar o emparelhamento de VPC para recursos compartilhados.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Neste exemplo, a VPC de cada departamento de uma empresa está emparelhada a uma </a:t>
            </a:r>
            <a:r>
              <a:rPr lang="pt-BR" i="1" dirty="0">
                <a:latin typeface="Amazon Ember" panose="020B0603020204020204" pitchFamily="34" charset="0"/>
                <a:ea typeface="Amazon Ember" panose="020B0603020204020204" pitchFamily="34" charset="0"/>
                <a:cs typeface="Amazon Ember" panose="020B0603020204020204" pitchFamily="34" charset="0"/>
              </a:rPr>
              <a:t>VPC de serviços </a:t>
            </a:r>
            <a:r>
              <a:rPr lang="pt-BR" dirty="0">
                <a:latin typeface="Amazon Ember" panose="020B0603020204020204" pitchFamily="34" charset="0"/>
                <a:ea typeface="Amazon Ember" panose="020B0603020204020204" pitchFamily="34" charset="0"/>
                <a:cs typeface="Amazon Ember" panose="020B0603020204020204" pitchFamily="34" charset="0"/>
              </a:rPr>
              <a:t>compartilhados. Essa VPC contém conexões com o Microsoft Active Directory, ferramentas de verificação de segurança, ferramentas de monitoramento e registro em log e vários outros recursos. Ela também fornece um proxy pelo qual as VPCs de departamento podem acessar alguns recursos on-premises. O emparelhamento de VPC permite que as aplicações da empresa que estão em VPCs diferentes acessem a VPC de serviços compartilhados, mas permaneçam isoladas umas das outras. Neste exemplo, observe também que </a:t>
            </a:r>
            <a:r>
              <a:rPr lang="pt-BR" b="0" dirty="0">
                <a:latin typeface="Amazon Ember" panose="020B0603020204020204" pitchFamily="34" charset="0"/>
                <a:ea typeface="Amazon Ember" panose="020B0603020204020204" pitchFamily="34" charset="0"/>
                <a:cs typeface="Amazon Ember" panose="020B0603020204020204" pitchFamily="34" charset="0"/>
              </a:rPr>
              <a:t>uma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conexão de emparelhamento de VPC foi estabelecida entre VPCs em regiões diferentes. </a:t>
            </a:r>
            <a:endParaRPr lang="en-US"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00557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emparelhamento de VPC é uma conexão de rede uma a uma entre duas VPCs que permite encaminhar o tráfego entre elas de maneira privada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Você pode estabelecer relacionamentos de emparelhamento entre VPCs em diferentes regiões da AWS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Conexões de emparelhamento de VPC – </a:t>
            </a:r>
          </a:p>
          <a:p>
            <a:pPr marL="628650" lvl="1"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Usam endereços IP privados</a:t>
            </a:r>
          </a:p>
          <a:p>
            <a:pPr marL="628650" lvl="1"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Podem ser estabelecidas entre diferentes contas da AWS</a:t>
            </a:r>
          </a:p>
          <a:p>
            <a:pPr marL="628650" lvl="1"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Não é possível ter blocos CIDR sobrepostos</a:t>
            </a:r>
          </a:p>
          <a:p>
            <a:pPr marL="628650" lvl="1"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Podem ter apenas um recurso de emparelhamento entre duas VPCs</a:t>
            </a:r>
          </a:p>
          <a:p>
            <a:pPr marL="628650" lvl="1"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Não aceitam relacionamentos transitivos de emparelhamento</a:t>
            </a: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85640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módulo 7 — Laboratório guiado: Criar uma conexão de emparelhamento de VPC.</a:t>
            </a:r>
          </a:p>
        </p:txBody>
      </p:sp>
    </p:spTree>
    <p:extLst>
      <p:ext uri="{BB962C8B-B14F-4D97-AF65-F5344CB8AC3E}">
        <p14:creationId xmlns:p14="http://schemas.microsoft.com/office/powerpoint/2010/main" val="3313668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guiado, você concluirá as seguintes tarefas: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Criar uma conexão de emparelhamento entre duas VPCs</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Configurar tabelas de rota para enviar tráfego para a conexão de emparelhamento</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Testar a conexão de emparelhamento</a:t>
            </a:r>
          </a:p>
        </p:txBody>
      </p:sp>
    </p:spTree>
    <p:extLst>
      <p:ext uri="{BB962C8B-B14F-4D97-AF65-F5344CB8AC3E}">
        <p14:creationId xmlns:p14="http://schemas.microsoft.com/office/powerpoint/2010/main" val="646834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O diagrama resume o que você terá criado depois de concluir o laboratório. </a:t>
            </a:r>
          </a:p>
        </p:txBody>
      </p:sp>
    </p:spTree>
    <p:extLst>
      <p:ext uri="{BB962C8B-B14F-4D97-AF65-F5344CB8AC3E}">
        <p14:creationId xmlns:p14="http://schemas.microsoft.com/office/powerpoint/2010/main" val="1506277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iniciar o laboratório guiado.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0128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Descrever como conectar uma rede on-premises à nuvem Amazon Web Services (AWS)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Descrever como conectar VPCs à Nuvem AWS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Conectar VPCs à Nuvem AWS usando emparelhamento de VPC</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Descrever como dimensionar VPCs na Nuvem AWS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Descrever como conectar VPCs a serviços compatíveis da AWS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da atividade depois de você concluí-la. </a:t>
            </a:r>
          </a:p>
        </p:txBody>
      </p:sp>
    </p:spTree>
    <p:extLst>
      <p:ext uri="{BB962C8B-B14F-4D97-AF65-F5344CB8AC3E}">
        <p14:creationId xmlns:p14="http://schemas.microsoft.com/office/powerpoint/2010/main" val="1137541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5</a:t>
            </a:r>
            <a:r>
              <a:rPr lang="pt-BR" sz="1100" i="0">
                <a:latin typeface="Amazon Ember" panose="020B0603020204020204" pitchFamily="34" charset="0"/>
                <a:ea typeface="Amazon Ember" panose="020B0603020204020204" pitchFamily="34" charset="0"/>
                <a:cs typeface="Amazon Ember" panose="020B0603020204020204" pitchFamily="34" charset="0"/>
              </a:rPr>
              <a:t>: Dimensionar sua rede da VPC com o AWS Transit Gateway.</a:t>
            </a:r>
          </a:p>
        </p:txBody>
      </p:sp>
    </p:spTree>
    <p:extLst>
      <p:ext uri="{BB962C8B-B14F-4D97-AF65-F5344CB8AC3E}">
        <p14:creationId xmlns:p14="http://schemas.microsoft.com/office/powerpoint/2010/main" val="2547697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81915"/>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À medida que aumenta o número de cargas de trabalho executadas na AWS, você precisa dimensionar suas redes em várias contas e VPCs para acompanhar o crescimento. Você pode usar o emparelhamento de VPC para conectar pares de VPCs. No entanto, pode ser oneroso e difícil em termos operacionais gerenciar a conectividade ponto a ponto em muitas VPCs se você não pode gerenciar centralmente as políticas de conectividade. Para conectividade on-premises, você deve associar sua VPN a cada VPC individual. Essa solução pode demorar para ser criada e ser difícil de gerenciar quando o número de VPCs aumenta para centenas.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É importante considerar o tamanho do seu ambiente ao longo do tempo, a qualidade do dimensionamento e como você organizará suas VPCs.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resolver esse problema, você pode usar o AWS Transit Gateway para simplificar o modelo de rede.</a:t>
            </a:r>
          </a:p>
        </p:txBody>
      </p:sp>
    </p:spTree>
    <p:extLst>
      <p:ext uri="{BB962C8B-B14F-4D97-AF65-F5344CB8AC3E}">
        <p14:creationId xmlns:p14="http://schemas.microsoft.com/office/powerpoint/2010/main" val="2602750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AWS Transit Gateway é um serviço que permite conectar suas VPCs e redes on-premises a um único gateway (chamado de gateway de trânsito).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o AWS Transit Gateway, você só precisa criar e gerenciar uma única conexão do gateway central com cada VPC, datacenter on-premises ou escritório remoto em toda a rede.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Transit Gateway usa um modelo hub-and-spoke. Esse modelo simplifica de maneira significativa o gerenciamento e reduz os custos operacionais porque cada rede só precisa se conectar ao gateway de trânsito, e não a todas as outras redes. Qualquer nova VPC é conectada de modo simples ao gateway de trânsito e é disponibilizada automaticamente para todas as outras redes conectadas ao gateway de trânsito. Essa conectividade mais simples facilita o dimensionamento da rede para acompanhar seu crescimento.</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o AWS Transit Gateway para conectar até 5.000 VPCs e redes on-premises.</a:t>
            </a:r>
          </a:p>
        </p:txBody>
      </p:sp>
    </p:spTree>
    <p:extLst>
      <p:ext uri="{BB962C8B-B14F-4D97-AF65-F5344CB8AC3E}">
        <p14:creationId xmlns:p14="http://schemas.microsoft.com/office/powerpoint/2010/main" val="2388709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Para entender como conectar várias VPCs usando o AWS Transit Gateway, considere este cenário. Você deseja conectar totalmente três VPCs em sua rede. Neste cenário, você aprende a implantar o AWS Transit Gateway e três VPCs com espaço de endereço IP não sobreposto em uma única região. Em seguida, você associa o gateway de trânsito a essas VPCs.</a:t>
            </a:r>
          </a:p>
        </p:txBody>
      </p:sp>
    </p:spTree>
    <p:extLst>
      <p:ext uri="{BB962C8B-B14F-4D97-AF65-F5344CB8AC3E}">
        <p14:creationId xmlns:p14="http://schemas.microsoft.com/office/powerpoint/2010/main" val="1010495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primeira etapa para conectar várias VPCs é criar um gateway de trânsito. Um </a:t>
            </a:r>
            <a:r>
              <a:rPr lang="pt-BR" i="1" dirty="0">
                <a:latin typeface="Amazon Ember" panose="020B0603020204020204" pitchFamily="34" charset="0"/>
                <a:ea typeface="Amazon Ember" panose="020B0603020204020204" pitchFamily="34" charset="0"/>
                <a:cs typeface="Amazon Ember" panose="020B0603020204020204" pitchFamily="34" charset="0"/>
              </a:rPr>
              <a:t>gateway de trânsito</a:t>
            </a:r>
            <a:r>
              <a:rPr lang="pt-BR" dirty="0">
                <a:latin typeface="Amazon Ember" panose="020B0603020204020204" pitchFamily="34" charset="0"/>
                <a:ea typeface="Amazon Ember" panose="020B0603020204020204" pitchFamily="34" charset="0"/>
                <a:cs typeface="Amazon Ember" panose="020B0603020204020204" pitchFamily="34" charset="0"/>
              </a:rPr>
              <a:t> é um hub de trânsito que pode ser usado para interconectar as VPCs e as redes on-premises. Ele age como um roteador virtual regional para o tráfego entre as VPCs e as conexões VPN. Um gateway de trânsito é dimensionado de maneira elástica com base no volume do tráfego de rede.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configurar um gateway de trânsito por meio do painel da Amazon VPC. Várias cobranças são feitas pelo uso do AWS Transit Gateway. Portanto, verifique se sua arquitetura e seu orçamento acomodam o uso de um gateway de trânsito.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consulte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O que é um gateway de trânsito?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6537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Transit Gateway conecta-se a uma VPC por meio de Elastic Network Interfaces (ENIs – Interfaces de rede elásticas), que são implantadas em sub-redes.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deve garantir que cada zona de disponibilidade que faz parte da VPC tenha uma ENI que conecte a VPC ao gateway de trânsito. Você pode fazer isso selecionando pelo menos uma sub-rede de cada zona de disponibilidade para a ENI.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exemplo, observe que a tabela de rotas da VPC 3 tem uma única rota de destino que é local para a VPC 3 usando a rede 10.3.0.0/16.</a:t>
            </a:r>
          </a:p>
        </p:txBody>
      </p:sp>
    </p:spTree>
    <p:extLst>
      <p:ext uri="{BB962C8B-B14F-4D97-AF65-F5344CB8AC3E}">
        <p14:creationId xmlns:p14="http://schemas.microsoft.com/office/powerpoint/2010/main" val="244402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Depois de associar as ENIs, a próxima etapa é adicionar uma rota na tabela de rotas da VPC para enviar o tráfego destinado às outras VPCs na rede ao gateway de trânsito.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exemplo, a segunda linha da tabela de rotas da VPC 3 mostra que o tráfego destinado à rede 10.0.0.0/8 é enviado ao gateway de trânsito. Essa rota permite que qualquer tráfego da VPC 3 seguindo para a VPC 1 ou 2 seja enviado para o gateway de trânsito, porque o bloco CIDR 10.0.0.0/8 inclui os blocos CIDR 10.X.0.0/16, que são usados pelas VPCs individuais. </a:t>
            </a:r>
          </a:p>
        </p:txBody>
      </p:sp>
    </p:spTree>
    <p:extLst>
      <p:ext uri="{BB962C8B-B14F-4D97-AF65-F5344CB8AC3E}">
        <p14:creationId xmlns:p14="http://schemas.microsoft.com/office/powerpoint/2010/main" val="1817454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seguida, você precisa configurar a tabela de rotas de gateway de trânsito para encaminhar o tráfego para as VPCs conectadas.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você cria um gateway de trânsito, uma tabela de rotas de gateway de trânsito padrão é criada. Cada rota na tabela de rotas de gateway de trânsito permite que o gateway de trânsito envie o tráfego destinado a uma das VPCs para um anexo correspondente, o que é uma referência à ENI anexada à própria VPC.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exemplo, há uma rota na tabela de rotas do gateway de trânsito que envia todo o tráfego destinado à rede 10.1.0.0/16 para vpc-att-1xxx, que é o anexo da VPC 1. Da mesma forma, todo o tráfego destinado às outras redes da VPC é enviado aos anexos correspondentes.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como criar ambientes conectados usando o AWS Transit Gateway,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Conceitos básicos dos gateways de trânsito</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48829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Você pode usar o AWS Transit Gateway para conectar várias VPCs, mas também pode usá-lo para obter isolamento em seu ambiente VPC. Nesse cenário, você deseja conectar a fonte VPN ao ambiente VPC. </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também deseja impedir que as VPCs se conectem diretamente entre si, deixando a VPN decidir se o tráfego de uma VPC precisa ser encaminhado para outra.</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configurar a tabela de rotas de maneira apropriada para o gateway de trânsito, você pode impedir o compartilhamento de informações entre as VPCs.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12448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1: Necessidade arquitetônica.</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implementar essa solução, atualize a rota na tabela de rotas do gateway de trânsito para enviar todo o tráfego conhecido à conexão VPN.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exemplo, quando o tráfego para qualquer uma das VPCs na rede 10.0.0.0/8 é enviado da VPC 3 ao gateway de trânsito, ele encaminhará o tráfego à VPN segundo as indicações do slide. O gateway de trânsito não enviará o tráfego para nenhuma das outras VPCs porque não há rotas que apontem para nenhum dos anexos da VPC.</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Agora você isolou e protegeu o acesso da VPN ao ambiente VPC sem comunicação cruzada entre as VPCs.</a:t>
            </a:r>
          </a:p>
        </p:txBody>
      </p:sp>
    </p:spTree>
    <p:extLst>
      <p:ext uri="{BB962C8B-B14F-4D97-AF65-F5344CB8AC3E}">
        <p14:creationId xmlns:p14="http://schemas.microsoft.com/office/powerpoint/2010/main" val="982370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criar várias tabelas de rotas de gateway de trânsito para interações específicas para direcionar o tráfego, como achar melhor.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exemplo, a segunda tabela de rotas direcionará o tráfego de entrada da VPN para uma das VPCs correspondentes anexadas ao gateway de trânsito. </a:t>
            </a:r>
          </a:p>
        </p:txBody>
      </p:sp>
    </p:spTree>
    <p:extLst>
      <p:ext uri="{BB962C8B-B14F-4D97-AF65-F5344CB8AC3E}">
        <p14:creationId xmlns:p14="http://schemas.microsoft.com/office/powerpoint/2010/main" val="2549086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você concluirá a seguinte atividade: AWS Transit Gateway.</a:t>
            </a:r>
          </a:p>
        </p:txBody>
      </p:sp>
    </p:spTree>
    <p:extLst>
      <p:ext uri="{BB962C8B-B14F-4D97-AF65-F5344CB8AC3E}">
        <p14:creationId xmlns:p14="http://schemas.microsoft.com/office/powerpoint/2010/main" val="2202713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Nessa atividade, você tem cinco VPCs que deseja conectar entre si por meio do AWS Transit Gateway.</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Responda às seguintes perguntas: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Quais rotas precisam ser adicionadas a cada uma das tabelas de rotas de VPC para habilitar a conectividade completa?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Quais rotas precisam ser adicionadas à tabela de rotas do gateway de trânsito para habilitar a conectividade completa?</a:t>
            </a:r>
          </a:p>
        </p:txBody>
      </p:sp>
    </p:spTree>
    <p:extLst>
      <p:ext uri="{BB962C8B-B14F-4D97-AF65-F5344CB8AC3E}">
        <p14:creationId xmlns:p14="http://schemas.microsoft.com/office/powerpoint/2010/main" val="1148715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indent="0" rtl="0">
              <a:buFont typeface="Arial" panose="020B0604020202020204" pitchFamily="34" charset="0"/>
              <a:buNone/>
            </a:pPr>
            <a:r>
              <a:rPr lang="pt-BR">
                <a:latin typeface="Amazon Ember" panose="020B0603020204020204" pitchFamily="34" charset="0"/>
                <a:ea typeface="Amazon Ember" panose="020B0603020204020204" pitchFamily="34" charset="0"/>
                <a:cs typeface="Amazon Ember" panose="020B0603020204020204" pitchFamily="34" charset="0"/>
              </a:rPr>
              <a:t>Quais rotas você deve adicionar a cada tabela de rotas da VPC para habilitar a conectividade completa?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Consulte a solução apresentada para a tabela de rotas da VPC 3. Atualize as outras tabelas de rotas da VPC de maneira semelhante.</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a:latin typeface="Amazon Ember" panose="020B0603020204020204" pitchFamily="34" charset="0"/>
                <a:ea typeface="Amazon Ember" panose="020B0603020204020204" pitchFamily="34" charset="0"/>
                <a:cs typeface="Amazon Ember" panose="020B0603020204020204" pitchFamily="34" charset="0"/>
              </a:rPr>
              <a:t>Quais rotas você deve adicionar à tabela de rotas do gateway de trânsito para habilitar a conectividade completa?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Adicione uma rota a cada anexo da VPC para direcionar o tráfego para cada VPC.</a:t>
            </a:r>
          </a:p>
        </p:txBody>
      </p:sp>
    </p:spTree>
    <p:extLst>
      <p:ext uri="{BB962C8B-B14F-4D97-AF65-F5344CB8AC3E}">
        <p14:creationId xmlns:p14="http://schemas.microsoft.com/office/powerpoint/2010/main" val="3232983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AWS Transit Gateway permite conectar as VPCs e redes on-premises a um único gateway (chamado de gateway de trânsito)</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AWS Transit Gateway usa um modelo hub-and-spoke para simplificar o gerenciamento de VPC e reduzir os custos operacionais</a:t>
            </a:r>
          </a:p>
        </p:txBody>
      </p:sp>
    </p:spTree>
    <p:extLst>
      <p:ext uri="{BB962C8B-B14F-4D97-AF65-F5344CB8AC3E}">
        <p14:creationId xmlns:p14="http://schemas.microsoft.com/office/powerpoint/2010/main" val="2711401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6</a:t>
            </a:r>
            <a:r>
              <a:rPr lang="pt-BR" sz="1100" i="0">
                <a:latin typeface="Amazon Ember" panose="020B0603020204020204" pitchFamily="34" charset="0"/>
                <a:ea typeface="Amazon Ember" panose="020B0603020204020204" pitchFamily="34" charset="0"/>
                <a:cs typeface="Amazon Ember" panose="020B0603020204020204" pitchFamily="34" charset="0"/>
              </a:rPr>
              <a:t>: Conectar sua VPC a serviços da AWS compatíveis.</a:t>
            </a:r>
          </a:p>
        </p:txBody>
      </p:sp>
    </p:spTree>
    <p:extLst>
      <p:ext uri="{BB962C8B-B14F-4D97-AF65-F5344CB8AC3E}">
        <p14:creationId xmlns:p14="http://schemas.microsoft.com/office/powerpoint/2010/main" val="2476916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VPC endpoint</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permite que </a:t>
            </a:r>
            <a:r>
              <a:rPr lang="pt-BR" dirty="0">
                <a:latin typeface="Amazon Ember" panose="020B0603020204020204" pitchFamily="34" charset="0"/>
                <a:ea typeface="Amazon Ember" panose="020B0603020204020204" pitchFamily="34" charset="0"/>
                <a:cs typeface="Amazon Ember" panose="020B0603020204020204" pitchFamily="34" charset="0"/>
              </a:rPr>
              <a:t>você conecte de maneira privada a VPC aos serviços da AWS compatíveis e aos serviços de VPC endpoint desenvolvidos pelo AWS PrivateLink. Os serviços de VPC endpoint desenvolvidos pelo AWS PrivateLink incluem alguns serviços da AWS, serviços hospedados por outros clientes da AWS e parceiros da Rede de parceiros da AWS (APN) nas próprias VPCs (que são chamados de </a:t>
            </a:r>
            <a:r>
              <a:rPr lang="pt-BR" i="1" dirty="0">
                <a:latin typeface="Amazon Ember" panose="020B0603020204020204" pitchFamily="34" charset="0"/>
                <a:ea typeface="Amazon Ember" panose="020B0603020204020204" pitchFamily="34" charset="0"/>
                <a:cs typeface="Amazon Ember" panose="020B0603020204020204" pitchFamily="34" charset="0"/>
              </a:rPr>
              <a:t>serviços de endpoint</a:t>
            </a:r>
            <a:r>
              <a:rPr lang="pt-BR" dirty="0">
                <a:latin typeface="Amazon Ember" panose="020B0603020204020204" pitchFamily="34" charset="0"/>
                <a:ea typeface="Amazon Ember" panose="020B0603020204020204" pitchFamily="34" charset="0"/>
                <a:cs typeface="Amazon Ember" panose="020B0603020204020204" pitchFamily="34" charset="0"/>
              </a:rPr>
              <a:t>) e serviços compatíveis de parceiros do AWS Marketplace.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VPC endpoints não exigem gateway da Internet, dispositivo NAT, conexão VPN ou conexão do DX. As instâncias na sua VPC não exigem que endereços IP públicos se comuniquem com recursos no serviço. O tráfego entre a sua VPC e os outros serviços não sai da rede da 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endpoints são dispositivos virtuais. Eles são componentes de VPC dimensionados horizontalmente, redundantes e altamente disponíveis. Os endpoints permitem a comunicação entre instâncias em sua VPC e serviços, sem impor riscos de disponibilidade ou restrições de largura de banda ao tráfego de rede.</a:t>
            </a:r>
          </a:p>
        </p:txBody>
      </p:sp>
    </p:spTree>
    <p:extLst>
      <p:ext uri="{BB962C8B-B14F-4D97-AF65-F5344CB8AC3E}">
        <p14:creationId xmlns:p14="http://schemas.microsoft.com/office/powerpoint/2010/main" val="17936638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778726"/>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Há dois tipos de VPC endpoints:</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endpoint de interface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uma interface de rede elástica com um endereço IP privado. Esse endereço IP serve como um ponto de entrada para o tráfego que é destinado a um serviço compatível. Os endpoints de interface permitem que você se conecte a serviços desenvolvidos pelo AWS PrivateLink. </a:t>
            </a:r>
            <a:r>
              <a:rPr lang="pt-BR" dirty="0">
                <a:latin typeface="Amazon Ember" panose="020B0603020204020204" pitchFamily="34" charset="0"/>
                <a:ea typeface="Amazon Ember" panose="020B0603020204020204" pitchFamily="34" charset="0"/>
                <a:cs typeface="Amazon Ember" panose="020B0603020204020204" pitchFamily="34" charset="0"/>
              </a:rPr>
              <a:t>O proprietário do serviço é o </a:t>
            </a:r>
            <a:r>
              <a:rPr lang="pt-BR" i="1" dirty="0">
                <a:latin typeface="Amazon Ember" panose="020B0603020204020204" pitchFamily="34" charset="0"/>
                <a:ea typeface="Amazon Ember" panose="020B0603020204020204" pitchFamily="34" charset="0"/>
                <a:cs typeface="Amazon Ember" panose="020B0603020204020204" pitchFamily="34" charset="0"/>
              </a:rPr>
              <a:t>provedor de serviços. </a:t>
            </a:r>
            <a:r>
              <a:rPr lang="pt-BR" i="0" dirty="0">
                <a:latin typeface="Amazon Ember" panose="020B0603020204020204" pitchFamily="34" charset="0"/>
                <a:ea typeface="Amazon Ember" panose="020B0603020204020204" pitchFamily="34" charset="0"/>
                <a:cs typeface="Amazon Ember" panose="020B0603020204020204" pitchFamily="34" charset="0"/>
              </a:rPr>
              <a:t>Como </a:t>
            </a:r>
            <a:r>
              <a:rPr lang="pt-BR" dirty="0">
                <a:latin typeface="Amazon Ember" panose="020B0603020204020204" pitchFamily="34" charset="0"/>
                <a:ea typeface="Amazon Ember" panose="020B0603020204020204" pitchFamily="34" charset="0"/>
                <a:cs typeface="Amazon Ember" panose="020B0603020204020204" pitchFamily="34" charset="0"/>
              </a:rPr>
              <a:t>a parte principal que cria o endpoint de interface, você é o </a:t>
            </a:r>
            <a:r>
              <a:rPr lang="pt-BR" i="1" dirty="0">
                <a:latin typeface="Amazon Ember" panose="020B0603020204020204" pitchFamily="34" charset="0"/>
                <a:ea typeface="Amazon Ember" panose="020B0603020204020204" pitchFamily="34" charset="0"/>
                <a:cs typeface="Amazon Ember" panose="020B0603020204020204" pitchFamily="34" charset="0"/>
              </a:rPr>
              <a:t>consumidor do serviço</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uma lista completa de serviços compatíveis com os endpoints de interface, consulte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VPC endpoints – endpoints de interface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endpoint de gateway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um gateway que você especifica como destino para uma rota em sua tabela de rotas. A rota é para o tráfego que é destinado a um serviço da AWS compatível. O Amazon S3 e o Amazon DynamoDB são compatíveis com endpoints de gateway.</a:t>
            </a:r>
          </a:p>
          <a:p>
            <a:pPr marL="171450" indent="-171450" rtl="0">
              <a:buFont typeface="Arial" panose="020B0604020202020204" pitchFamily="34" charset="0"/>
              <a:buChar cha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Não há cobranças por hora nem de processamento de dados referentes ao uso de VPC Endpoints de gateway. No entanto, você será cobrado por hora de provisionamento do VPC endpoint em cada zona de disponibilidade, independentemente do estado da associação com o serviço. Essa cobrança horária do VPC endpoint será interrompida quando o VPC endpoint for excluído. O faturamento por hora também será interrompido se o proprietário do serviço de endpoint rejeitar o anexo do VPC endpoint ao serviço. Esse serviço é posteriormente excluído. Para obter mais informações sobre definição de preço de endpoints da interface,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Definição de preço do AWS PrivateLink</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saber mais sobre VPC endpoints,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VPC endpoints</a:t>
            </a:r>
            <a:r>
              <a:rPr lang="pt-BR" sz="1100" dirty="0">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916460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24466"/>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configurar um endpoint de interface, siga estas etapas gerais no console da Amazon VPC: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Especifique o nome do serviço da AWS, de endpoint ou do AWS Marketplace ao qual deseja se conectar.</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Escolha a VPC na qual você deseja criar o endpoint de interface. Você pode especificar mais de uma sub-rede em diferentes zonas de disponibilidade (conforme aceito pelo serviço). Isso ajuda a garantir que seu endpoint de interface seja resiliente às falhas de zona de disponibilidade. Nesse caso, criaremos uma interface de rede de endpoint em cada sub-rede que você especificar. </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Escolha uma sub-rede na sua VPC que usará o endpoint de interface. Quando você cria um endpoint de interface para um serviço em sua VPC, uma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interface de rede de endpoint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criada na sub-rede selecionada. A interface de rede de endpoint tem um endereço IP privado que serve como ponto de entrada para o tráfego destinado ao serviço. </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(Opcional) Habilite o Domain Name System (DNS) privado no endpoint. Isso permite que você faça solicitações ao serviço usando o nome de host DNS padrão (que é habilitado por padrão para endpoints criados para serviços da AWS e serviços de parceiros do AWS Marketplace). </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Especifique os grupos de segurança a serem associados à interface de rede. As regras do grupo de segurança controlam o tráfego para a interface de rede de endpoint a partir dos recursos na sua VPC. Se você não especificar um grupo de segurança, o grupo padrão da VPC será utilizado.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serviços não podem iniciar solicitações para recursos em sua VPC pelo endpoint. Um endpoint retorna apenas respostas ao tráfego iniciadas a partir de recursos na sua VPC.</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detalhes sobre como criar endpoints de interface, consulte: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Criar um endpoint de interface</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O que é um VPC endpoint de interface e como posso criar endpoints de interface para minha VPC?</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0618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cafeteria iniciou um programa de recompensas de fidelidade no qual um cliente recebe uma bebida ou sobremesa grátis depois de comprar 10 ou mais itens semelhantes. Quando os clientes fazem pedidos online, devem fornecer algumas informações de identificação pessoal (PII), como um endereço de e-mail e número de cartão de crédito. A cafeteria não pode armazenar essas informações na nuvem por razões de conformidade. Assim, Sofía e Nikhil precisam de uma maneira de conectar o banco de dados on-premises (que armazena informações confidenciais dos clientes) ao sistema de nuvem (que armazena os dados de transações). Eles precisam então mapear os dados entre os dois sistemas para oferecer as recompensas que os clientes ganharam. </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Além disso, para fins de segurança, </a:t>
            </a:r>
            <a:r>
              <a:rPr lang="pt-BR" dirty="0">
                <a:latin typeface="Amazon Ember" panose="020B0603020204020204" pitchFamily="34" charset="0"/>
                <a:ea typeface="Amazon Ember" panose="020B0603020204020204" pitchFamily="34" charset="0"/>
                <a:cs typeface="Amazon Ember" panose="020B0603020204020204" pitchFamily="34" charset="0"/>
              </a:rPr>
              <a:t>Sofía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diz a Olivia que deseja isolar o ambiente de desenvolvimento em uma VPC e o ambiente de produção em outra, mas ainda ter conectividade entre os dois. Olivia concorda que é uma boa ideia, e aconselha </a:t>
            </a:r>
            <a:r>
              <a:rPr lang="pt-BR" dirty="0">
                <a:latin typeface="Amazon Ember" panose="020B0603020204020204" pitchFamily="34" charset="0"/>
                <a:ea typeface="Amazon Ember" panose="020B0603020204020204" pitchFamily="34" charset="0"/>
                <a:cs typeface="Amazon Ember" panose="020B0603020204020204" pitchFamily="34" charset="0"/>
              </a:rPr>
              <a:t>Sofía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projetar o ambiente de rede para que seja altamente disponível e tolerante a falhas.</a:t>
            </a:r>
          </a:p>
        </p:txBody>
      </p:sp>
    </p:spTree>
    <p:extLst>
      <p:ext uri="{BB962C8B-B14F-4D97-AF65-F5344CB8AC3E}">
        <p14:creationId xmlns:p14="http://schemas.microsoft.com/office/powerpoint/2010/main" val="507424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cria um endpoint de interface, geramos nomes de host de DNS específicos do endpoint que você pode usar para se comunicar com o serviço. Para serviços da AWS e serviços de parceiros do AWS Marketplace, a opção de DNS privado (habilitada por padrão) associa uma zona hospedada privada à sua VPC. A zona hospedada contém um conjunto de registros para o nome do DNS padrão do serviço (por exemplo, kinesis.us-east-1.amazonaws.com) que se resolve para os endereços IP privados das interfaces de rede de endpoint na sua VPC. Isso permite que a aplicação faça solicitações para o serviço usando o nome de host DNS padrão em vez de nomes de host DNS específicos do endpoint. Isso permite que as aplicações existentes façam solicitações para um serviço da AWS por meio do endpoint de interface sem precisar de alterações na configuração.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exemplo, há</a:t>
            </a:r>
            <a:r>
              <a:rPr lang="pt-BR" dirty="0">
                <a:latin typeface="Amazon Ember" panose="020B0603020204020204" pitchFamily="34" charset="0"/>
                <a:ea typeface="Amazon Ember" panose="020B0603020204020204" pitchFamily="34" charset="0"/>
                <a:cs typeface="Amazon Ember" panose="020B0603020204020204" pitchFamily="34" charset="0"/>
              </a:rPr>
              <a:t> um endpoint de interface para o Amazon Kinesis Data Streams e uma interface de rede de endpoint na sub-rede 2. O DNS privado para o endpoint de interface </a:t>
            </a:r>
            <a:r>
              <a:rPr lang="pt-BR" b="1" dirty="0">
                <a:latin typeface="Amazon Ember" panose="020B0603020204020204" pitchFamily="34" charset="0"/>
                <a:ea typeface="Amazon Ember" panose="020B0603020204020204" pitchFamily="34" charset="0"/>
                <a:cs typeface="Amazon Ember" panose="020B0603020204020204" pitchFamily="34" charset="0"/>
              </a:rPr>
              <a:t>não</a:t>
            </a:r>
            <a:r>
              <a:rPr lang="pt-BR" dirty="0">
                <a:latin typeface="Amazon Ember" panose="020B0603020204020204" pitchFamily="34" charset="0"/>
                <a:ea typeface="Amazon Ember" panose="020B0603020204020204" pitchFamily="34" charset="0"/>
                <a:cs typeface="Amazon Ember" panose="020B0603020204020204" pitchFamily="34" charset="0"/>
              </a:rPr>
              <a:t> foi habilitado. As instâncias em qualquer sub-rede podem enviar solicitações ao Amazon Kinesis Data Streams por meio do endpoint de interface usando um nome de host DNS específico do endpoint. As instâncias na sub-rede 1 podem se comunicar com o Amazon Kinesis Data Streams pelo espaço de endereço IP público na região da AWS usando o nome de host DNS padrão do serviço. </a:t>
            </a:r>
          </a:p>
        </p:txBody>
      </p:sp>
    </p:spTree>
    <p:extLst>
      <p:ext uri="{BB962C8B-B14F-4D97-AF65-F5344CB8AC3E}">
        <p14:creationId xmlns:p14="http://schemas.microsoft.com/office/powerpoint/2010/main" val="1443651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Aqui, o DNS privado para o endpoint foi habilitado. As instâncias em qualquer sub-rede podem usar o nome de host DNS padrão ou o nome de host DNS específico do endpoint para enviar solicitações ao Amazon Kinesis Data Streams por meio do endpoint de interface.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Para obter mais informações sobre este exemplo, consulte </a:t>
            </a:r>
            <a:r>
              <a:rPr lang="pt-BR" sz="1100">
                <a:latin typeface="Amazon Ember" panose="020B0603020204020204" pitchFamily="34" charset="0"/>
                <a:ea typeface="Amazon Ember" panose="020B0603020204020204" pitchFamily="34" charset="0"/>
                <a:cs typeface="Amazon Ember" panose="020B0603020204020204" pitchFamily="34" charset="0"/>
                <a:hlinkClick r:id="rId3"/>
              </a:rPr>
              <a:t>DNS privado para endpoints de interface</a:t>
            </a:r>
            <a:r>
              <a:rPr lang="pt-BR">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1771994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Um VPC endpoint permite conectar de maneira privada sua VPC a serviços da AWS compatíveis e a serviços do VPC endpoint desenvolvidos pelo AWS PrivateLink</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VPC endpoints não exigem um gateway da Internet, dispositivo NAT, conexão VPN ou conexão do AWS Direct Connect.</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Há dois tipos de VPC endpoints: de interface e de gateway</a:t>
            </a:r>
          </a:p>
        </p:txBody>
      </p:sp>
    </p:spTree>
    <p:extLst>
      <p:ext uri="{BB962C8B-B14F-4D97-AF65-F5344CB8AC3E}">
        <p14:creationId xmlns:p14="http://schemas.microsoft.com/office/powerpoint/2010/main" val="820589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 e uma discussão sobre uma pergunta simulada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Em resumo, neste módulo você aprendeu 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como conectar uma rede on-premises à Nuvem AWS</a:t>
            </a:r>
          </a:p>
          <a:p>
            <a:pPr marL="171450" lvl="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como conectar VPCs à Nuvem AWS</a:t>
            </a:r>
          </a:p>
          <a:p>
            <a:pPr marL="171450" lvl="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Conectar VPCs na Nuvem AWS usando emparelhamento de VPC</a:t>
            </a:r>
          </a:p>
          <a:p>
            <a:pPr marL="171450" lvl="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como dimensionar VPCs na Nuvem AWS</a:t>
            </a:r>
          </a:p>
          <a:p>
            <a:pPr marL="171450" lvl="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como conectar VPCs a serviços compatíveis da AWS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25622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Examine as opções de resposta e as exclua com base nas palavras-chave destacadas anteriormente.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resposta correta é D</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“Acessar os dados por um VPC endpoint para o Amazon S3.”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escolha A (“Acessar os dados por um gateway da Internet”) pode ser eliminada porque tornar os dados armazenados no Amazon S3 públicos seria um risco de segurança. A escolha B (“Acessar os dados por uma conexão VPN”) também pode ser eliminada porque não é possível se conectar ao Amazon S3 por VPN. Embora a escolha C (“Acessar os dados por um gateway NAT”) não esteja errada, você pode escolher apenas uma resposta correta. A escolha D é mais apropriada porque não há custo adicional ou limite à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8878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Vídeo do AWS </a:t>
            </a:r>
            <a:r>
              <a:rPr lang="pt-BR" sz="11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re:Invent</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2018: </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3"/>
              </a:rPr>
              <a:t>Soluções de VPN da AWS</a:t>
            </a:r>
            <a:endParaRPr lang="en-US"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Vídeo do AWS </a:t>
            </a:r>
            <a:r>
              <a:rPr lang="pt-BR" sz="11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Knowledge</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Center: </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4"/>
              </a:rPr>
              <a:t>Como posso criar uma VPN com a </a:t>
            </a:r>
            <a:r>
              <a:rPr lang="pt-BR" sz="11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4"/>
              </a:rPr>
              <a:t>Amazon</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4"/>
              </a:rPr>
              <a:t> VPC?</a:t>
            </a:r>
            <a:endParaRPr lang="en-US"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5"/>
              </a:rPr>
              <a:t>Como posso configurar uma VPN no AWS </a:t>
            </a:r>
            <a:r>
              <a:rPr lang="pt-BR" sz="11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5"/>
              </a:rPr>
              <a:t>Direct</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5"/>
              </a:rPr>
              <a:t> Connect?</a:t>
            </a:r>
            <a:endParaRPr lang="en-US"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Vídeo do AWS </a:t>
            </a:r>
            <a:r>
              <a:rPr lang="pt-BR" sz="1100" dirty="0" err="1">
                <a:latin typeface="Amazon Ember" panose="020B0603020204020204" pitchFamily="34" charset="0"/>
                <a:ea typeface="Amazon Ember" panose="020B0603020204020204" pitchFamily="34" charset="0"/>
                <a:cs typeface="Amazon Ember" panose="020B0603020204020204" pitchFamily="34" charset="0"/>
              </a:rPr>
              <a:t>re:Invent</a:t>
            </a:r>
            <a:r>
              <a:rPr lang="pt-BR" sz="1100" dirty="0">
                <a:latin typeface="Amazon Ember" panose="020B0603020204020204" pitchFamily="34" charset="0"/>
                <a:ea typeface="Amazon Ember" panose="020B0603020204020204" pitchFamily="34" charset="0"/>
                <a:cs typeface="Amazon Ember" panose="020B0603020204020204" pitchFamily="34" charset="0"/>
              </a:rPr>
              <a:t> 2019: </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6"/>
              </a:rPr>
              <a:t>De um para muitos: evolução do projeto da </a:t>
            </a:r>
            <a:r>
              <a:rPr lang="pt-BR" sz="11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6"/>
              </a:rPr>
              <a:t>Amazon</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6"/>
              </a:rPr>
              <a:t> </a:t>
            </a:r>
            <a:r>
              <a:rPr lang="pt-BR" sz="1100" kern="1200"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6"/>
              </a:rPr>
              <a:t>VPC</a:t>
            </a:r>
            <a:endParaRPr lang="en-US" sz="1100" kern="1200"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kern="1200" dirty="0" err="1"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rPr>
              <a:t>Whitepaper</a:t>
            </a:r>
            <a:r>
              <a:rPr lang="pt-BR" sz="1100" kern="1200"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7"/>
              </a:rPr>
              <a:t>Criar uma infraestrutura de rede AWS escalável e segura com várias </a:t>
            </a:r>
            <a:r>
              <a:rPr lang="pt-BR" sz="1100" kern="1200" dirty="0" err="1"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7"/>
              </a:rPr>
              <a:t>VPCs</a:t>
            </a:r>
            <a:endParaRPr lang="pt-BR" sz="1100" kern="1200"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7"/>
            </a:endParaRPr>
          </a:p>
          <a:p>
            <a:pPr marL="171450" indent="-171450" rtl="0">
              <a:buFont typeface="Arial" panose="020B0604020202020204" pitchFamily="34" charset="0"/>
              <a:buChar char="•"/>
            </a:pPr>
            <a:r>
              <a:rPr lang="pt-BR" sz="1100" kern="1200"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rPr>
              <a:t>Vídeo do AWS </a:t>
            </a:r>
            <a:r>
              <a:rPr lang="pt-BR" sz="1100" kern="1200" dirty="0" err="1"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rPr>
              <a:t>Knowledge</a:t>
            </a:r>
            <a:r>
              <a:rPr lang="pt-BR" sz="1100" kern="1200"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rPr>
              <a:t> Center: </a:t>
            </a:r>
            <a:r>
              <a:rPr lang="pt-BR" sz="1100" kern="1200"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8"/>
              </a:rPr>
              <a:t>O que é o emparelhamento da AWS?</a:t>
            </a:r>
            <a:endParaRPr lang="en-US" sz="1100" kern="1200"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kern="1200"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rPr>
              <a:t>Vídeo </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do AWS </a:t>
            </a:r>
            <a:r>
              <a:rPr lang="pt-BR" sz="11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re:Invent</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2019: </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9"/>
              </a:rPr>
              <a:t>Arquiteturas de referência do AWS Transit Gateway para muitas </a:t>
            </a:r>
            <a:r>
              <a:rPr lang="pt-BR" sz="11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9"/>
              </a:rPr>
              <a:t>VPCs</a:t>
            </a:r>
            <a:endParaRPr lang="en-US"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Vídeo do AWS </a:t>
            </a:r>
            <a:r>
              <a:rPr lang="pt-BR" sz="11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Knowledge</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Center: </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10"/>
              </a:rPr>
              <a:t>O que é um VPC </a:t>
            </a:r>
            <a:r>
              <a:rPr lang="pt-BR" sz="11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10"/>
              </a:rPr>
              <a:t>Endpoint</a:t>
            </a:r>
            <a:r>
              <a:rPr lang="pt-BR" sz="11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10"/>
              </a:rPr>
              <a:t> de interface e como posso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438234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a:t>
            </a:r>
            <a:r>
              <a:rPr lang="pt-BR" sz="1100" i="0">
                <a:latin typeface="Amazon Ember" panose="020B0603020204020204" pitchFamily="34" charset="0"/>
                <a:ea typeface="Amazon Ember" panose="020B0603020204020204" pitchFamily="34" charset="0"/>
                <a:cs typeface="Amazon Ember" panose="020B0603020204020204" pitchFamily="34" charset="0"/>
              </a:rPr>
              <a:t>2: Conectar à rede remota com o AWS Site-to-Site VPN.</a:t>
            </a:r>
          </a:p>
        </p:txBody>
      </p:sp>
    </p:spTree>
    <p:extLst>
      <p:ext uri="{BB962C8B-B14F-4D97-AF65-F5344CB8AC3E}">
        <p14:creationId xmlns:p14="http://schemas.microsoft.com/office/powerpoint/2010/main" val="3829250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4053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padrão, as instâncias executadas em uma Virtual Private Cloud (VPC) na AWS não podem se comunicar com sua rede on-premises.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o AWS Site-to-Site Virtual Private Network (AWS Site-to-Site VPN) para conectar com segurança a rede on-premises ou o site da filial à sua VPC. Cada conexão do AWS Site-to-Site VPN usa comunicações IPSec (Internet Protocol Security) para criar túneis VPN criptografados entre dois locais. Um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túnel VPN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um </a:t>
            </a:r>
            <a:r>
              <a:rPr lang="pt-BR" dirty="0">
                <a:latin typeface="Amazon Ember" panose="020B0603020204020204" pitchFamily="34" charset="0"/>
                <a:ea typeface="Amazon Ember" panose="020B0603020204020204" pitchFamily="34" charset="0"/>
                <a:cs typeface="Amazon Ember" panose="020B0603020204020204" pitchFamily="34" charset="0"/>
              </a:rPr>
              <a:t>link criptografado em que os dados podem ser transmitidos da rede do cliente para a AWS ou vice-versa. O lado da AWS da conexão é o </a:t>
            </a:r>
            <a:r>
              <a:rPr lang="pt-BR" i="1" dirty="0">
                <a:latin typeface="Amazon Ember" panose="020B0603020204020204" pitchFamily="34" charset="0"/>
                <a:ea typeface="Amazon Ember" panose="020B0603020204020204" pitchFamily="34" charset="0"/>
                <a:cs typeface="Amazon Ember" panose="020B0603020204020204" pitchFamily="34" charset="0"/>
              </a:rPr>
              <a:t>gateway privado virtual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(Observe que, em vez de um gateway privado virtual, você também pode criar uma conexão do Site-to-Site VPN como um anexo em um gateway de trânsito. Você aprenderá mais sobre o AWS Transit Gateway mais adiante neste módulo.) </a:t>
            </a:r>
            <a:r>
              <a:rPr lang="pt-BR" dirty="0">
                <a:latin typeface="Amazon Ember" panose="020B0603020204020204" pitchFamily="34" charset="0"/>
                <a:ea typeface="Amazon Ember" panose="020B0603020204020204" pitchFamily="34" charset="0"/>
                <a:cs typeface="Amazon Ember" panose="020B0603020204020204" pitchFamily="34" charset="0"/>
              </a:rPr>
              <a:t>O lado on-premises da conexão é o </a:t>
            </a:r>
            <a:r>
              <a:rPr lang="pt-BR" i="1" dirty="0">
                <a:latin typeface="Amazon Ember" panose="020B0603020204020204" pitchFamily="34" charset="0"/>
                <a:ea typeface="Amazon Ember" panose="020B0603020204020204" pitchFamily="34" charset="0"/>
                <a:cs typeface="Amazon Ember" panose="020B0603020204020204" pitchFamily="34" charset="0"/>
              </a:rPr>
              <a:t>gateway do cliente</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Site-to-Site VPN oferece dois túneis VPN em várias zonas de disponibilidade que você pode usar simultaneamente para ter alta disponibilidade. Você pode fazer streaming de tráfego primário por meio do primeiro túnel e usar o segundo túnel para redundância. Se um túnel cair, o tráfego ainda será entregue à sua VPC.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estabelecer uma conexão do Site-to-Site VPN com a sua VPC, cada hora de conexão VPN em que a ela estiver provisionada e disponível será cobrada. Para obter mais informações sobre definição de preço, consulte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Definição de preço do AWS Site-to-Site VPN e do Accelerated Site-to-Site VPN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121724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272996"/>
          </a:xfrm>
        </p:spPr>
        <p:txBody>
          <a:bodyPr rtlCol="0"/>
          <a:lstStyle/>
          <a:p>
            <a:pPr rtl="0"/>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criar uma conexão do Site-to-Site VPN, especifique o tipo de roteamento previsto e atualize a tabela de rotas para a sub-rede.</a:t>
            </a:r>
          </a:p>
          <a:p>
            <a:pPr marL="0" indent="0" rtl="0">
              <a:buFont typeface="Arial" panose="020B0604020202020204" pitchFamily="34" charset="0"/>
              <a:buNone/>
            </a:pPr>
            <a:endParaRPr lang="en-US"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Site-to-Site VPN é compatível com dois tipos de roteamento. </a:t>
            </a:r>
            <a:r>
              <a:rPr lang="pt-BR" dirty="0">
                <a:latin typeface="Amazon Ember" panose="020B0603020204020204" pitchFamily="34" charset="0"/>
                <a:ea typeface="Amazon Ember" panose="020B0603020204020204" pitchFamily="34" charset="0"/>
                <a:cs typeface="Amazon Ember" panose="020B0603020204020204" pitchFamily="34" charset="0"/>
              </a:rPr>
              <a:t>A seleção do tipo de roteamento depende das marcas e dos modelos dos dispositivos VPN: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Se o dispositivo VPN for compatível com o BGP (Border Gateway Protocol), especifique o </a:t>
            </a:r>
            <a:r>
              <a:rPr lang="pt-BR" i="1" dirty="0">
                <a:latin typeface="Amazon Ember" panose="020B0603020204020204" pitchFamily="34" charset="0"/>
                <a:ea typeface="Amazon Ember" panose="020B0603020204020204" pitchFamily="34" charset="0"/>
                <a:cs typeface="Amazon Ember" panose="020B0603020204020204" pitchFamily="34" charset="0"/>
              </a:rPr>
              <a:t>roteamento dinâmico</a:t>
            </a:r>
            <a:r>
              <a:rPr lang="pt-BR" dirty="0">
                <a:latin typeface="Amazon Ember" panose="020B0603020204020204" pitchFamily="34" charset="0"/>
                <a:ea typeface="Amazon Ember" panose="020B0603020204020204" pitchFamily="34" charset="0"/>
                <a:cs typeface="Amazon Ember" panose="020B0603020204020204" pitchFamily="34" charset="0"/>
              </a:rPr>
              <a:t> quando for configurar a conexão do Site-to-Site VPN. O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roteamento dinâmico</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usa o BGP para anunciar rotas para o gateway privado virtual. O roteamento dinâmico permite, no máximo, 100 rotas propagadas por tabela de rotas. (Para ver os limites atuais,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Limites do AWS Site-to-Site VPN</a:t>
            </a:r>
            <a:r>
              <a:rPr lang="pt-BR" sz="1100" dirty="0">
                <a:latin typeface="Amazon Ember" panose="020B0603020204020204" pitchFamily="34" charset="0"/>
                <a:ea typeface="Amazon Ember" panose="020B0603020204020204" pitchFamily="34" charset="0"/>
                <a:cs typeface="Amazon Ember" panose="020B0603020204020204" pitchFamily="34" charset="0"/>
              </a:rPr>
              <a:t>.</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Se o seu dispositivo VPN não for compatível com o BGP, especifique o </a:t>
            </a:r>
            <a:r>
              <a:rPr lang="pt-BR" i="1" dirty="0">
                <a:latin typeface="Amazon Ember" panose="020B0603020204020204" pitchFamily="34" charset="0"/>
                <a:ea typeface="Amazon Ember" panose="020B0603020204020204" pitchFamily="34" charset="0"/>
                <a:cs typeface="Amazon Ember" panose="020B0603020204020204" pitchFamily="34" charset="0"/>
              </a:rPr>
              <a:t>roteamento estático</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roteamento estático</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exige que você especifique as rotas (ou seja, os prefixos IP) de sua rede que devem ser comunicadas ao gateway privado virtual. Por padrão, o roteamento estático aceita 50 rotas não propagadas por tabela de rotas, até no máximo 1.000 rotas não propagadas. (Para ver os limites atuais,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Limites do AWS Site-to-Site VPN</a:t>
            </a:r>
            <a:r>
              <a:rPr lang="pt-BR" sz="1100" dirty="0">
                <a:latin typeface="Amazon Ember" panose="020B0603020204020204" pitchFamily="34" charset="0"/>
                <a:ea typeface="Amazon Ember" panose="020B0603020204020204" pitchFamily="34" charset="0"/>
                <a:cs typeface="Amazon Ember" panose="020B0603020204020204" pitchFamily="34" charset="0"/>
              </a:rPr>
              <a:t>.</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Recomendamos o uso de dispositivos compatíveis com o protocolo BGP que verificam se a detecção é de boa qualidade, o que pode ajudar o failover para o segundo túnel VPN caso o primeiro fique inativo. Os dispositivos não compatíveis com o BGP também podem verificar a integridade, auxiliando o failover para o segundo túnel quando necessário. </a:t>
            </a:r>
            <a:endParaRPr lang="en-US"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uma lista de dispositivos de roteamento estáticos e dinâmicos testados com o Amazon VPC,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Dispositivos de gateway do cliente que testamos</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no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Guia do administrador de rede do AWS Site-to-Site VPN</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as opções de roteamento do Site-to-Site VPN,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Opções de roteamento estático e dinâmico</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9851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95418"/>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Para manter a alta disponibilidade do gateway do cliente, você pode configurar dispositivos redundantes de gateway do cliente. Se houver dispositivos redundantes de gateway do cliente, cada dispositivo anunciará o mesmo prefixo (por exemplo, </a:t>
            </a:r>
            <a:r>
              <a:rPr lang="pt-BR" i="1" dirty="0">
                <a:latin typeface="Amazon Ember" panose="020B0603020204020204" pitchFamily="34" charset="0"/>
                <a:ea typeface="Amazon Ember" panose="020B0603020204020204" pitchFamily="34" charset="0"/>
                <a:cs typeface="Amazon Ember" panose="020B0603020204020204" pitchFamily="34" charset="0"/>
              </a:rPr>
              <a:t>0.0.0.0/0</a:t>
            </a:r>
            <a:r>
              <a:rPr lang="pt-BR" dirty="0">
                <a:latin typeface="Amazon Ember" panose="020B0603020204020204" pitchFamily="34" charset="0"/>
                <a:ea typeface="Amazon Ember" panose="020B0603020204020204" pitchFamily="34" charset="0"/>
                <a:cs typeface="Amazon Ember" panose="020B0603020204020204" pitchFamily="34" charset="0"/>
              </a:rPr>
              <a:t>) para o gateway privado virtual. A AWS utiliza o roteamento BGP a fim de determinar o caminho do tráfego. Se ocorrer uma falha no dispositivo de gateway do cliente, o gateway privado virtual direcionará todo o tráfego para o dispositivo de gateway do cliente em funcionamento.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É possível estabelecer várias conexões VPN de vários dispositivos de gateway do cliente com um único gateway privado virtual usando o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AWS VPN CloudHub</a:t>
            </a:r>
            <a:r>
              <a:rPr lang="pt-BR" dirty="0">
                <a:latin typeface="Amazon Ember" panose="020B0603020204020204" pitchFamily="34" charset="0"/>
                <a:ea typeface="Amazon Ember" panose="020B0603020204020204" pitchFamily="34" charset="0"/>
                <a:cs typeface="Amazon Ember" panose="020B0603020204020204" pitchFamily="34" charset="0"/>
              </a:rPr>
              <a:t>. Essa configuração pode ser usada de maneiras diferentes para implementar a redundância e o failover em seu lado da conexão VPN.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AWS VPN CloudHub opera em um modelo hub-and-spoke para permitir que vários sites acessem sua VPC ou acessem com segurança uns aos outros. Você pode usá-lo com ou sem uma VPC. Configure cada dispositivo de gateway do cliente para anunciar um prefixo específico do local (como </a:t>
            </a:r>
            <a:r>
              <a:rPr lang="pt-BR" i="1" dirty="0">
                <a:latin typeface="Amazon Ember" panose="020B0603020204020204" pitchFamily="34" charset="0"/>
                <a:ea typeface="Amazon Ember" panose="020B0603020204020204" pitchFamily="34" charset="0"/>
                <a:cs typeface="Amazon Ember" panose="020B0603020204020204" pitchFamily="34" charset="0"/>
              </a:rPr>
              <a:t>10.0.0.0/24</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i="1" dirty="0">
                <a:latin typeface="Amazon Ember" panose="020B0603020204020204" pitchFamily="34" charset="0"/>
                <a:ea typeface="Amazon Ember" panose="020B0603020204020204" pitchFamily="34" charset="0"/>
                <a:cs typeface="Amazon Ember" panose="020B0603020204020204" pitchFamily="34" charset="0"/>
              </a:rPr>
              <a:t>10.0.1.0/24</a:t>
            </a:r>
            <a:r>
              <a:rPr lang="pt-BR" dirty="0">
                <a:latin typeface="Amazon Ember" panose="020B0603020204020204" pitchFamily="34" charset="0"/>
                <a:ea typeface="Amazon Ember" panose="020B0603020204020204" pitchFamily="34" charset="0"/>
                <a:cs typeface="Amazon Ember" panose="020B0603020204020204" pitchFamily="34" charset="0"/>
              </a:rPr>
              <a:t>) para o gateway privado virtual. O gateway privado virtual direciona o tráfego para o site apropriado e anuncia a acessibilidade de um site para todos os outros sites.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como usar o AWS Site-to-Site VPN, consulte os seguintes recursos: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Exemplos de conexão única e múltipla do Site-to-Site VPN</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5"/>
              </a:rPr>
              <a:t>Utilização de conexões redundantes do Site-to-Site VPN para realizar failover</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14042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dirty="0" smtClean="0">
                <a:solidFill>
                  <a:schemeClr val="bg1"/>
                </a:solidFill>
                <a:latin typeface="Amazon Ember Light" charset="0"/>
                <a:ea typeface="Amazon Ember Light" charset="0"/>
                <a:cs typeface="Amazon Ember Light" charset="0"/>
              </a:rPr>
              <a:t>© 2020, </a:t>
            </a:r>
            <a:r>
              <a:rPr lang="pt-BR" sz="900" dirty="0" err="1" smtClean="0">
                <a:solidFill>
                  <a:schemeClr val="bg1"/>
                </a:solidFill>
                <a:latin typeface="Amazon Ember Light" charset="0"/>
                <a:ea typeface="Amazon Ember Light" charset="0"/>
                <a:cs typeface="Amazon Ember Light" charset="0"/>
              </a:rPr>
              <a:t>Amazon</a:t>
            </a:r>
            <a:r>
              <a:rPr lang="pt-BR" sz="900" dirty="0" smtClean="0">
                <a:solidFill>
                  <a:schemeClr val="bg1"/>
                </a:solidFill>
                <a:latin typeface="Amazon Ember Light" charset="0"/>
                <a:ea typeface="Amazon Ember Light" charset="0"/>
                <a:cs typeface="Amazon Ember Light" charset="0"/>
              </a:rPr>
              <a:t> Web Services, Inc. ou suas afiliadas. Todos os direitos reservados. Este trabalho não pode ser reproduzido ou redistribuído, no todo ou em parte, sem a permissão prévia por escrito da </a:t>
            </a:r>
            <a:r>
              <a:rPr lang="pt-BR" sz="900" dirty="0" err="1" smtClean="0">
                <a:solidFill>
                  <a:schemeClr val="bg1"/>
                </a:solidFill>
                <a:latin typeface="Amazon Ember Light" charset="0"/>
                <a:ea typeface="Amazon Ember Light" charset="0"/>
                <a:cs typeface="Amazon Ember Light" charset="0"/>
              </a:rPr>
              <a:t>Amazon</a:t>
            </a:r>
            <a:r>
              <a:rPr lang="pt-BR" sz="900" dirty="0" smtClean="0">
                <a:solidFill>
                  <a:schemeClr val="bg1"/>
                </a:solidFill>
                <a:latin typeface="Amazon Ember Light" charset="0"/>
                <a:ea typeface="Amazon Ember Light" charset="0"/>
                <a:cs typeface="Amazon Ember Light" charset="0"/>
              </a:rPr>
              <a:t> Web Services, Inc. A cópia, a concessão de empréstimos ou a venda para fins comerciais são proibidos. Para correções ou comentários sobre o curso, envie um e-mail para: </a:t>
            </a:r>
            <a:r>
              <a:rPr lang="pt-BR" sz="900" u="sng" dirty="0" smtClean="0">
                <a:solidFill>
                  <a:schemeClr val="bg1"/>
                </a:solidFill>
                <a:latin typeface="Amazon Ember Light" charset="0"/>
                <a:ea typeface="Amazon Ember Light" charset="0"/>
                <a:cs typeface="Amazon Ember Light" charset="0"/>
              </a:rPr>
              <a:t>aws-course-feedback@amazon.com</a:t>
            </a:r>
            <a:r>
              <a:rPr lang="pt-BR" sz="900" dirty="0" smtClean="0">
                <a:solidFill>
                  <a:schemeClr val="bg1"/>
                </a:solidFill>
                <a:latin typeface="Amazon Ember Light" charset="0"/>
                <a:ea typeface="Amazon Ember Light" charset="0"/>
                <a:cs typeface="Amazon Ember Light" charset="0"/>
              </a:rPr>
              <a:t>. Para todas as outras perguntas, entre em contato conosco em: </a:t>
            </a:r>
            <a:r>
              <a:rPr lang="pt-BR" sz="900" u="sng" dirty="0" smtClean="0">
                <a:solidFill>
                  <a:schemeClr val="bg1"/>
                </a:solidFill>
                <a:latin typeface="Amazon Ember Light" charset="0"/>
                <a:ea typeface="Amazon Ember Light" charset="0"/>
                <a:cs typeface="Amazon Ember Light" charset="0"/>
              </a:rPr>
              <a:t>https://aws.amazon.com/contact-us/aws-training/</a:t>
            </a:r>
            <a:r>
              <a:rPr lang="pt-BR" sz="900" dirty="0" smtClean="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smtClean="0"/>
          </a:p>
          <a:p>
            <a:pPr algn="just" rtl="0"/>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sldNum="0"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0.png"/><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19.png"/><Relationship Id="rId5" Type="http://schemas.openxmlformats.org/officeDocument/2006/relationships/image" Target="../media/image26.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38.xml"/><Relationship Id="rId5" Type="http://schemas.openxmlformats.org/officeDocument/2006/relationships/image" Target="../media/image26.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5.svg"/><Relationship Id="rId18" Type="http://schemas.openxmlformats.org/officeDocument/2006/relationships/image" Target="../media/image11.png"/><Relationship Id="rId26" Type="http://schemas.openxmlformats.org/officeDocument/2006/relationships/image" Target="../media/image14.png"/><Relationship Id="rId3" Type="http://schemas.openxmlformats.org/officeDocument/2006/relationships/notesSlide" Target="../notesSlides/notesSlide14.xml"/><Relationship Id="rId21" Type="http://schemas.openxmlformats.org/officeDocument/2006/relationships/image" Target="../media/image13.svg"/><Relationship Id="rId7" Type="http://schemas.openxmlformats.org/officeDocument/2006/relationships/image" Target="../media/image23.svg"/><Relationship Id="rId12" Type="http://schemas.openxmlformats.org/officeDocument/2006/relationships/image" Target="../media/image12.png"/><Relationship Id="rId17" Type="http://schemas.openxmlformats.org/officeDocument/2006/relationships/image" Target="../media/image36.svg"/><Relationship Id="rId25" Type="http://schemas.openxmlformats.org/officeDocument/2006/relationships/image" Target="../media/image40.svg"/><Relationship Id="rId2" Type="http://schemas.openxmlformats.org/officeDocument/2006/relationships/slideLayout" Target="../slideLayouts/slideLayout18.xml"/><Relationship Id="rId16" Type="http://schemas.openxmlformats.org/officeDocument/2006/relationships/image" Target="../media/image24.png"/><Relationship Id="rId1" Type="http://schemas.openxmlformats.org/officeDocument/2006/relationships/tags" Target="../tags/tag39.xml"/><Relationship Id="rId6" Type="http://schemas.openxmlformats.org/officeDocument/2006/relationships/image" Target="../media/image16.png"/><Relationship Id="rId11" Type="http://schemas.openxmlformats.org/officeDocument/2006/relationships/image" Target="../media/image32.svg"/><Relationship Id="rId24" Type="http://schemas.openxmlformats.org/officeDocument/2006/relationships/image" Target="../media/image26.png"/><Relationship Id="rId5" Type="http://schemas.openxmlformats.org/officeDocument/2006/relationships/image" Target="../media/image21.svg"/><Relationship Id="rId15" Type="http://schemas.openxmlformats.org/officeDocument/2006/relationships/image" Target="../media/image34.svg"/><Relationship Id="rId23" Type="http://schemas.openxmlformats.org/officeDocument/2006/relationships/image" Target="../media/image38.svg"/><Relationship Id="rId10" Type="http://schemas.openxmlformats.org/officeDocument/2006/relationships/image" Target="../media/image22.png"/><Relationship Id="rId19" Type="http://schemas.openxmlformats.org/officeDocument/2006/relationships/image" Target="../media/image19.svg"/><Relationship Id="rId4" Type="http://schemas.openxmlformats.org/officeDocument/2006/relationships/image" Target="../media/image15.png"/><Relationship Id="rId9" Type="http://schemas.openxmlformats.org/officeDocument/2006/relationships/image" Target="../media/image30.svg"/><Relationship Id="rId14" Type="http://schemas.openxmlformats.org/officeDocument/2006/relationships/image" Target="../media/image23.png"/><Relationship Id="rId22"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svg"/><Relationship Id="rId3" Type="http://schemas.openxmlformats.org/officeDocument/2006/relationships/notesSlide" Target="../notesSlides/notesSlide15.xml"/><Relationship Id="rId7" Type="http://schemas.openxmlformats.org/officeDocument/2006/relationships/image" Target="../media/image17.svg"/><Relationship Id="rId12" Type="http://schemas.openxmlformats.org/officeDocument/2006/relationships/image" Target="../media/image15.png"/><Relationship Id="rId17" Type="http://schemas.openxmlformats.org/officeDocument/2006/relationships/image" Target="../media/image42.svg"/><Relationship Id="rId2" Type="http://schemas.openxmlformats.org/officeDocument/2006/relationships/slideLayout" Target="../slideLayouts/slideLayout18.xml"/><Relationship Id="rId16" Type="http://schemas.openxmlformats.org/officeDocument/2006/relationships/image" Target="../media/image27.png"/><Relationship Id="rId1" Type="http://schemas.openxmlformats.org/officeDocument/2006/relationships/tags" Target="../tags/tag40.xml"/><Relationship Id="rId6" Type="http://schemas.openxmlformats.org/officeDocument/2006/relationships/image" Target="../media/image13.png"/><Relationship Id="rId11" Type="http://schemas.openxmlformats.org/officeDocument/2006/relationships/image" Target="../media/image23.svg"/><Relationship Id="rId5" Type="http://schemas.openxmlformats.org/officeDocument/2006/relationships/image" Target="../media/image15.svg"/><Relationship Id="rId15" Type="http://schemas.openxmlformats.org/officeDocument/2006/relationships/image" Target="../media/image19.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26.sv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svg"/><Relationship Id="rId3" Type="http://schemas.openxmlformats.org/officeDocument/2006/relationships/notesSlide" Target="../notesSlides/notesSlide16.xml"/><Relationship Id="rId7" Type="http://schemas.openxmlformats.org/officeDocument/2006/relationships/image" Target="../media/image17.svg"/><Relationship Id="rId12" Type="http://schemas.openxmlformats.org/officeDocument/2006/relationships/image" Target="../media/image15.pn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13.png"/><Relationship Id="rId11" Type="http://schemas.openxmlformats.org/officeDocument/2006/relationships/image" Target="../media/image23.svg"/><Relationship Id="rId5" Type="http://schemas.openxmlformats.org/officeDocument/2006/relationships/image" Target="../media/image15.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4.xml"/><Relationship Id="rId5" Type="http://schemas.openxmlformats.org/officeDocument/2006/relationships/image" Target="../media/image15.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4.svg"/><Relationship Id="rId2"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image" Target="../media/image28.png"/><Relationship Id="rId5" Type="http://schemas.openxmlformats.org/officeDocument/2006/relationships/image" Target="../media/image15.sv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47.xml"/><Relationship Id="rId5" Type="http://schemas.openxmlformats.org/officeDocument/2006/relationships/image" Target="../media/image15.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8.xml"/><Relationship Id="rId6" Type="http://schemas.openxmlformats.org/officeDocument/2006/relationships/image" Target="../media/image29.png"/><Relationship Id="rId5" Type="http://schemas.openxmlformats.org/officeDocument/2006/relationships/image" Target="../media/image15.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9.svg"/><Relationship Id="rId18" Type="http://schemas.openxmlformats.org/officeDocument/2006/relationships/image" Target="../media/image14.png"/><Relationship Id="rId3" Type="http://schemas.openxmlformats.org/officeDocument/2006/relationships/notesSlide" Target="../notesSlides/notesSlide24.xml"/><Relationship Id="rId21" Type="http://schemas.openxmlformats.org/officeDocument/2006/relationships/image" Target="../media/image17.svg"/><Relationship Id="rId7" Type="http://schemas.openxmlformats.org/officeDocument/2006/relationships/image" Target="../media/image47.svg"/><Relationship Id="rId12" Type="http://schemas.openxmlformats.org/officeDocument/2006/relationships/image" Target="../media/image31.png"/><Relationship Id="rId17" Type="http://schemas.openxmlformats.org/officeDocument/2006/relationships/image" Target="../media/image23.svg"/><Relationship Id="rId2" Type="http://schemas.openxmlformats.org/officeDocument/2006/relationships/slideLayout" Target="../slideLayouts/slideLayout18.xml"/><Relationship Id="rId16" Type="http://schemas.openxmlformats.org/officeDocument/2006/relationships/image" Target="../media/image16.png"/><Relationship Id="rId20" Type="http://schemas.openxmlformats.org/officeDocument/2006/relationships/image" Target="../media/image13.png"/><Relationship Id="rId1" Type="http://schemas.openxmlformats.org/officeDocument/2006/relationships/tags" Target="../tags/tag49.xml"/><Relationship Id="rId6" Type="http://schemas.openxmlformats.org/officeDocument/2006/relationships/image" Target="../media/image30.png"/><Relationship Id="rId11" Type="http://schemas.openxmlformats.org/officeDocument/2006/relationships/image" Target="../media/image15.svg"/><Relationship Id="rId5" Type="http://schemas.openxmlformats.org/officeDocument/2006/relationships/image" Target="../media/image21.svg"/><Relationship Id="rId15" Type="http://schemas.openxmlformats.org/officeDocument/2006/relationships/image" Target="../media/image51.svg"/><Relationship Id="rId10" Type="http://schemas.openxmlformats.org/officeDocument/2006/relationships/image" Target="../media/image12.png"/><Relationship Id="rId19" Type="http://schemas.openxmlformats.org/officeDocument/2006/relationships/image" Target="../media/image19.svg"/><Relationship Id="rId4" Type="http://schemas.openxmlformats.org/officeDocument/2006/relationships/image" Target="../media/image15.png"/><Relationship Id="rId9" Type="http://schemas.openxmlformats.org/officeDocument/2006/relationships/image" Target="../media/image38.svg"/><Relationship Id="rId1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50.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51.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2.svg"/><Relationship Id="rId18" Type="http://schemas.openxmlformats.org/officeDocument/2006/relationships/image" Target="../media/image30.png"/><Relationship Id="rId3" Type="http://schemas.openxmlformats.org/officeDocument/2006/relationships/notesSlide" Target="../notesSlides/notesSlide28.xml"/><Relationship Id="rId21" Type="http://schemas.openxmlformats.org/officeDocument/2006/relationships/image" Target="../media/image58.svg"/><Relationship Id="rId7" Type="http://schemas.openxmlformats.org/officeDocument/2006/relationships/image" Target="../media/image34.svg"/><Relationship Id="rId12" Type="http://schemas.openxmlformats.org/officeDocument/2006/relationships/image" Target="../media/image27.png"/><Relationship Id="rId17" Type="http://schemas.openxmlformats.org/officeDocument/2006/relationships/image" Target="../media/image49.svg"/><Relationship Id="rId2" Type="http://schemas.openxmlformats.org/officeDocument/2006/relationships/slideLayout" Target="../slideLayouts/slideLayout18.xml"/><Relationship Id="rId16" Type="http://schemas.openxmlformats.org/officeDocument/2006/relationships/image" Target="../media/image31.png"/><Relationship Id="rId20" Type="http://schemas.openxmlformats.org/officeDocument/2006/relationships/image" Target="../media/image36.png"/><Relationship Id="rId1" Type="http://schemas.openxmlformats.org/officeDocument/2006/relationships/tags" Target="../tags/tag53.xml"/><Relationship Id="rId6" Type="http://schemas.openxmlformats.org/officeDocument/2006/relationships/image" Target="../media/image23.png"/><Relationship Id="rId11" Type="http://schemas.openxmlformats.org/officeDocument/2006/relationships/image" Target="../media/image54.svg"/><Relationship Id="rId5" Type="http://schemas.openxmlformats.org/officeDocument/2006/relationships/image" Target="../media/image13.svg"/><Relationship Id="rId15" Type="http://schemas.openxmlformats.org/officeDocument/2006/relationships/image" Target="../media/image56.svg"/><Relationship Id="rId10" Type="http://schemas.openxmlformats.org/officeDocument/2006/relationships/image" Target="../media/image34.png"/><Relationship Id="rId19" Type="http://schemas.openxmlformats.org/officeDocument/2006/relationships/image" Target="../media/image47.svg"/><Relationship Id="rId4" Type="http://schemas.openxmlformats.org/officeDocument/2006/relationships/image" Target="../media/image11.png"/><Relationship Id="rId9" Type="http://schemas.openxmlformats.org/officeDocument/2006/relationships/image" Target="../media/image15.svg"/><Relationship Id="rId1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tags" Target="../tags/tag54.xml"/><Relationship Id="rId5" Type="http://schemas.openxmlformats.org/officeDocument/2006/relationships/image" Target="../media/image38.png"/><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39.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3.svg"/><Relationship Id="rId3" Type="http://schemas.openxmlformats.org/officeDocument/2006/relationships/notesSlide" Target="../notesSlides/notesSlide32.xml"/><Relationship Id="rId7" Type="http://schemas.openxmlformats.org/officeDocument/2006/relationships/image" Target="../media/image63.svg"/><Relationship Id="rId12" Type="http://schemas.openxmlformats.org/officeDocument/2006/relationships/image" Target="../media/image16.png"/><Relationship Id="rId2" Type="http://schemas.openxmlformats.org/officeDocument/2006/relationships/slideLayout" Target="../slideLayouts/slideLayout18.xml"/><Relationship Id="rId1" Type="http://schemas.openxmlformats.org/officeDocument/2006/relationships/tags" Target="../tags/tag57.xml"/><Relationship Id="rId6" Type="http://schemas.openxmlformats.org/officeDocument/2006/relationships/image" Target="../media/image40.png"/><Relationship Id="rId11" Type="http://schemas.openxmlformats.org/officeDocument/2006/relationships/image" Target="../media/image26.svg"/><Relationship Id="rId5" Type="http://schemas.openxmlformats.org/officeDocument/2006/relationships/image" Target="../media/image19.svg"/><Relationship Id="rId15" Type="http://schemas.openxmlformats.org/officeDocument/2006/relationships/image" Target="../media/image6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47.svg"/><Relationship Id="rId1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8.xml"/><Relationship Id="rId5" Type="http://schemas.openxmlformats.org/officeDocument/2006/relationships/image" Target="../media/image65.sv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59.xml"/><Relationship Id="rId5" Type="http://schemas.openxmlformats.org/officeDocument/2006/relationships/image" Target="../media/image15.sv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5.svg"/><Relationship Id="rId2" Type="http://schemas.openxmlformats.org/officeDocument/2006/relationships/slideLayout" Target="../slideLayouts/slideLayout18.xml"/><Relationship Id="rId1" Type="http://schemas.openxmlformats.org/officeDocument/2006/relationships/tags" Target="../tags/tag60.xml"/><Relationship Id="rId6" Type="http://schemas.openxmlformats.org/officeDocument/2006/relationships/image" Target="../media/image12.png"/><Relationship Id="rId5" Type="http://schemas.openxmlformats.org/officeDocument/2006/relationships/image" Target="../media/image65.sv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36.xml"/><Relationship Id="rId7" Type="http://schemas.openxmlformats.org/officeDocument/2006/relationships/image" Target="../media/image15.svg"/><Relationship Id="rId2" Type="http://schemas.openxmlformats.org/officeDocument/2006/relationships/slideLayout" Target="../slideLayouts/slideLayout18.xml"/><Relationship Id="rId1" Type="http://schemas.openxmlformats.org/officeDocument/2006/relationships/tags" Target="../tags/tag61.xml"/><Relationship Id="rId6" Type="http://schemas.openxmlformats.org/officeDocument/2006/relationships/image" Target="../media/image12.png"/><Relationship Id="rId5" Type="http://schemas.openxmlformats.org/officeDocument/2006/relationships/image" Target="../media/image65.svg"/><Relationship Id="rId4" Type="http://schemas.openxmlformats.org/officeDocument/2006/relationships/image" Target="../media/image41.png"/><Relationship Id="rId9" Type="http://schemas.openxmlformats.org/officeDocument/2006/relationships/image" Target="../media/image67.sv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37.xml"/><Relationship Id="rId7" Type="http://schemas.openxmlformats.org/officeDocument/2006/relationships/image" Target="../media/image15.svg"/><Relationship Id="rId2" Type="http://schemas.openxmlformats.org/officeDocument/2006/relationships/slideLayout" Target="../slideLayouts/slideLayout18.xml"/><Relationship Id="rId1" Type="http://schemas.openxmlformats.org/officeDocument/2006/relationships/tags" Target="../tags/tag62.xml"/><Relationship Id="rId6" Type="http://schemas.openxmlformats.org/officeDocument/2006/relationships/image" Target="../media/image12.png"/><Relationship Id="rId5" Type="http://schemas.openxmlformats.org/officeDocument/2006/relationships/image" Target="../media/image65.svg"/><Relationship Id="rId4" Type="http://schemas.openxmlformats.org/officeDocument/2006/relationships/image" Target="../media/image41.png"/><Relationship Id="rId9" Type="http://schemas.openxmlformats.org/officeDocument/2006/relationships/image" Target="../media/image67.sv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38.xml"/><Relationship Id="rId7" Type="http://schemas.openxmlformats.org/officeDocument/2006/relationships/image" Target="../media/image15.svg"/><Relationship Id="rId2" Type="http://schemas.openxmlformats.org/officeDocument/2006/relationships/slideLayout" Target="../slideLayouts/slideLayout18.xml"/><Relationship Id="rId1" Type="http://schemas.openxmlformats.org/officeDocument/2006/relationships/tags" Target="../tags/tag63.xml"/><Relationship Id="rId6" Type="http://schemas.openxmlformats.org/officeDocument/2006/relationships/image" Target="../media/image12.png"/><Relationship Id="rId5" Type="http://schemas.openxmlformats.org/officeDocument/2006/relationships/image" Target="../media/image65.svg"/><Relationship Id="rId4" Type="http://schemas.openxmlformats.org/officeDocument/2006/relationships/image" Target="../media/image41.png"/><Relationship Id="rId9" Type="http://schemas.openxmlformats.org/officeDocument/2006/relationships/image" Target="../media/image67.svg"/></Relationships>
</file>

<file path=ppt/slides/_rels/slide3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39.xml"/><Relationship Id="rId7" Type="http://schemas.openxmlformats.org/officeDocument/2006/relationships/image" Target="../media/image65.svg"/><Relationship Id="rId2" Type="http://schemas.openxmlformats.org/officeDocument/2006/relationships/slideLayout" Target="../slideLayouts/slideLayout18.xml"/><Relationship Id="rId1" Type="http://schemas.openxmlformats.org/officeDocument/2006/relationships/tags" Target="../tags/tag64.xml"/><Relationship Id="rId6" Type="http://schemas.openxmlformats.org/officeDocument/2006/relationships/image" Target="../media/image41.png"/><Relationship Id="rId11" Type="http://schemas.openxmlformats.org/officeDocument/2006/relationships/image" Target="../media/image67.svg"/><Relationship Id="rId5" Type="http://schemas.openxmlformats.org/officeDocument/2006/relationships/image" Target="../media/image17.svg"/><Relationship Id="rId10" Type="http://schemas.openxmlformats.org/officeDocument/2006/relationships/image" Target="../media/image42.png"/><Relationship Id="rId4" Type="http://schemas.openxmlformats.org/officeDocument/2006/relationships/image" Target="../media/image13.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40.xml"/><Relationship Id="rId7" Type="http://schemas.openxmlformats.org/officeDocument/2006/relationships/image" Target="../media/image65.svg"/><Relationship Id="rId2" Type="http://schemas.openxmlformats.org/officeDocument/2006/relationships/slideLayout" Target="../slideLayouts/slideLayout18.xml"/><Relationship Id="rId1" Type="http://schemas.openxmlformats.org/officeDocument/2006/relationships/tags" Target="../tags/tag65.xml"/><Relationship Id="rId6" Type="http://schemas.openxmlformats.org/officeDocument/2006/relationships/image" Target="../media/image41.png"/><Relationship Id="rId11" Type="http://schemas.openxmlformats.org/officeDocument/2006/relationships/image" Target="../media/image67.svg"/><Relationship Id="rId5" Type="http://schemas.openxmlformats.org/officeDocument/2006/relationships/image" Target="../media/image17.svg"/><Relationship Id="rId10" Type="http://schemas.openxmlformats.org/officeDocument/2006/relationships/image" Target="../media/image42.png"/><Relationship Id="rId4" Type="http://schemas.openxmlformats.org/officeDocument/2006/relationships/image" Target="../media/image13.png"/><Relationship Id="rId9" Type="http://schemas.openxmlformats.org/officeDocument/2006/relationships/image" Target="../media/image15.svg"/></Relationships>
</file>

<file path=ppt/slides/_rels/slide4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41.xml"/><Relationship Id="rId7" Type="http://schemas.openxmlformats.org/officeDocument/2006/relationships/image" Target="../media/image17.svg"/><Relationship Id="rId2" Type="http://schemas.openxmlformats.org/officeDocument/2006/relationships/slideLayout" Target="../slideLayouts/slideLayout18.xml"/><Relationship Id="rId1" Type="http://schemas.openxmlformats.org/officeDocument/2006/relationships/tags" Target="../tags/tag66.xml"/><Relationship Id="rId6" Type="http://schemas.openxmlformats.org/officeDocument/2006/relationships/image" Target="../media/image13.png"/><Relationship Id="rId11" Type="http://schemas.openxmlformats.org/officeDocument/2006/relationships/image" Target="../media/image67.svg"/><Relationship Id="rId5" Type="http://schemas.openxmlformats.org/officeDocument/2006/relationships/image" Target="../media/image65.svg"/><Relationship Id="rId10"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5.sv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43.xml"/><Relationship Id="rId7" Type="http://schemas.openxmlformats.org/officeDocument/2006/relationships/image" Target="../media/image67.svg"/><Relationship Id="rId2" Type="http://schemas.openxmlformats.org/officeDocument/2006/relationships/slideLayout" Target="../slideLayouts/slideLayout18.xml"/><Relationship Id="rId1" Type="http://schemas.openxmlformats.org/officeDocument/2006/relationships/tags" Target="../tags/tag68.xml"/><Relationship Id="rId6" Type="http://schemas.openxmlformats.org/officeDocument/2006/relationships/image" Target="../media/image42.png"/><Relationship Id="rId5" Type="http://schemas.openxmlformats.org/officeDocument/2006/relationships/image" Target="../media/image15.svg"/><Relationship Id="rId4" Type="http://schemas.openxmlformats.org/officeDocument/2006/relationships/image" Target="../media/image12.png"/><Relationship Id="rId9" Type="http://schemas.openxmlformats.org/officeDocument/2006/relationships/image" Target="../media/image65.svg"/></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44.xml"/><Relationship Id="rId7" Type="http://schemas.openxmlformats.org/officeDocument/2006/relationships/image" Target="../media/image67.svg"/><Relationship Id="rId2" Type="http://schemas.openxmlformats.org/officeDocument/2006/relationships/slideLayout" Target="../slideLayouts/slideLayout18.xml"/><Relationship Id="rId1" Type="http://schemas.openxmlformats.org/officeDocument/2006/relationships/tags" Target="../tags/tag69.xml"/><Relationship Id="rId6" Type="http://schemas.openxmlformats.org/officeDocument/2006/relationships/image" Target="../media/image42.png"/><Relationship Id="rId5" Type="http://schemas.openxmlformats.org/officeDocument/2006/relationships/image" Target="../media/image15.svg"/><Relationship Id="rId4" Type="http://schemas.openxmlformats.org/officeDocument/2006/relationships/image" Target="../media/image12.png"/><Relationship Id="rId9" Type="http://schemas.openxmlformats.org/officeDocument/2006/relationships/image" Target="../media/image65.sv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17.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72.xml"/><Relationship Id="rId5" Type="http://schemas.openxmlformats.org/officeDocument/2006/relationships/image" Target="../media/image70.sv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73.xml"/></Relationships>
</file>

<file path=ppt/slides/_rels/slide4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7.svg"/><Relationship Id="rId3" Type="http://schemas.openxmlformats.org/officeDocument/2006/relationships/notesSlide" Target="../notesSlides/notesSlide49.xml"/><Relationship Id="rId7" Type="http://schemas.openxmlformats.org/officeDocument/2006/relationships/image" Target="../media/image15.svg"/><Relationship Id="rId12" Type="http://schemas.openxmlformats.org/officeDocument/2006/relationships/image" Target="../media/image42.png"/><Relationship Id="rId2" Type="http://schemas.openxmlformats.org/officeDocument/2006/relationships/slideLayout" Target="../slideLayouts/slideLayout18.xml"/><Relationship Id="rId1" Type="http://schemas.openxmlformats.org/officeDocument/2006/relationships/tags" Target="../tags/tag74.xml"/><Relationship Id="rId6" Type="http://schemas.openxmlformats.org/officeDocument/2006/relationships/image" Target="../media/image12.png"/><Relationship Id="rId11" Type="http://schemas.openxmlformats.org/officeDocument/2006/relationships/image" Target="../media/image72.svg"/><Relationship Id="rId5" Type="http://schemas.openxmlformats.org/officeDocument/2006/relationships/image" Target="../media/image13.svg"/><Relationship Id="rId10" Type="http://schemas.openxmlformats.org/officeDocument/2006/relationships/image" Target="../media/image45.png"/><Relationship Id="rId4" Type="http://schemas.openxmlformats.org/officeDocument/2006/relationships/image" Target="../media/image11.png"/><Relationship Id="rId9" Type="http://schemas.openxmlformats.org/officeDocument/2006/relationships/image" Target="../media/image34.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9.tiff"/><Relationship Id="rId4" Type="http://schemas.openxmlformats.org/officeDocument/2006/relationships/image" Target="../media/image8.tiff"/></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9.svg"/><Relationship Id="rId18" Type="http://schemas.openxmlformats.org/officeDocument/2006/relationships/image" Target="../media/image34.png"/><Relationship Id="rId3" Type="http://schemas.openxmlformats.org/officeDocument/2006/relationships/notesSlide" Target="../notesSlides/notesSlide50.xml"/><Relationship Id="rId21" Type="http://schemas.openxmlformats.org/officeDocument/2006/relationships/image" Target="../media/image72.svg"/><Relationship Id="rId7" Type="http://schemas.openxmlformats.org/officeDocument/2006/relationships/image" Target="../media/image15.svg"/><Relationship Id="rId12" Type="http://schemas.openxmlformats.org/officeDocument/2006/relationships/image" Target="../media/image31.png"/><Relationship Id="rId17" Type="http://schemas.openxmlformats.org/officeDocument/2006/relationships/image" Target="../media/image67.svg"/><Relationship Id="rId2" Type="http://schemas.openxmlformats.org/officeDocument/2006/relationships/slideLayout" Target="../slideLayouts/slideLayout18.xml"/><Relationship Id="rId16" Type="http://schemas.openxmlformats.org/officeDocument/2006/relationships/image" Target="../media/image42.png"/><Relationship Id="rId20" Type="http://schemas.openxmlformats.org/officeDocument/2006/relationships/image" Target="../media/image45.png"/><Relationship Id="rId1" Type="http://schemas.openxmlformats.org/officeDocument/2006/relationships/tags" Target="../tags/tag75.xml"/><Relationship Id="rId6" Type="http://schemas.openxmlformats.org/officeDocument/2006/relationships/image" Target="../media/image12.png"/><Relationship Id="rId11" Type="http://schemas.openxmlformats.org/officeDocument/2006/relationships/image" Target="../media/image34.svg"/><Relationship Id="rId5" Type="http://schemas.openxmlformats.org/officeDocument/2006/relationships/image" Target="../media/image13.svg"/><Relationship Id="rId15" Type="http://schemas.openxmlformats.org/officeDocument/2006/relationships/image" Target="../media/image30.svg"/><Relationship Id="rId23" Type="http://schemas.openxmlformats.org/officeDocument/2006/relationships/image" Target="../media/image42.svg"/><Relationship Id="rId10" Type="http://schemas.openxmlformats.org/officeDocument/2006/relationships/image" Target="../media/image23.png"/><Relationship Id="rId19" Type="http://schemas.openxmlformats.org/officeDocument/2006/relationships/image" Target="../media/image54.svg"/><Relationship Id="rId4" Type="http://schemas.openxmlformats.org/officeDocument/2006/relationships/image" Target="../media/image11.png"/><Relationship Id="rId9" Type="http://schemas.openxmlformats.org/officeDocument/2006/relationships/image" Target="../media/image56.svg"/><Relationship Id="rId14" Type="http://schemas.openxmlformats.org/officeDocument/2006/relationships/image" Target="../media/image21.png"/><Relationship Id="rId22" Type="http://schemas.openxmlformats.org/officeDocument/2006/relationships/image" Target="../media/image27.png"/></Relationships>
</file>

<file path=ppt/slides/_rels/slide5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9.svg"/><Relationship Id="rId18" Type="http://schemas.openxmlformats.org/officeDocument/2006/relationships/image" Target="../media/image34.png"/><Relationship Id="rId3" Type="http://schemas.openxmlformats.org/officeDocument/2006/relationships/notesSlide" Target="../notesSlides/notesSlide51.xml"/><Relationship Id="rId21" Type="http://schemas.openxmlformats.org/officeDocument/2006/relationships/image" Target="../media/image72.svg"/><Relationship Id="rId7" Type="http://schemas.openxmlformats.org/officeDocument/2006/relationships/image" Target="../media/image15.svg"/><Relationship Id="rId12" Type="http://schemas.openxmlformats.org/officeDocument/2006/relationships/image" Target="../media/image31.png"/><Relationship Id="rId17" Type="http://schemas.openxmlformats.org/officeDocument/2006/relationships/image" Target="../media/image67.svg"/><Relationship Id="rId2" Type="http://schemas.openxmlformats.org/officeDocument/2006/relationships/slideLayout" Target="../slideLayouts/slideLayout18.xml"/><Relationship Id="rId16" Type="http://schemas.openxmlformats.org/officeDocument/2006/relationships/image" Target="../media/image42.png"/><Relationship Id="rId20" Type="http://schemas.openxmlformats.org/officeDocument/2006/relationships/image" Target="../media/image45.png"/><Relationship Id="rId1" Type="http://schemas.openxmlformats.org/officeDocument/2006/relationships/tags" Target="../tags/tag76.xml"/><Relationship Id="rId6" Type="http://schemas.openxmlformats.org/officeDocument/2006/relationships/image" Target="../media/image12.png"/><Relationship Id="rId11" Type="http://schemas.openxmlformats.org/officeDocument/2006/relationships/image" Target="../media/image34.svg"/><Relationship Id="rId5" Type="http://schemas.openxmlformats.org/officeDocument/2006/relationships/image" Target="../media/image13.svg"/><Relationship Id="rId15" Type="http://schemas.openxmlformats.org/officeDocument/2006/relationships/image" Target="../media/image30.svg"/><Relationship Id="rId23" Type="http://schemas.openxmlformats.org/officeDocument/2006/relationships/image" Target="../media/image42.svg"/><Relationship Id="rId10" Type="http://schemas.openxmlformats.org/officeDocument/2006/relationships/image" Target="../media/image23.png"/><Relationship Id="rId19" Type="http://schemas.openxmlformats.org/officeDocument/2006/relationships/image" Target="../media/image54.svg"/><Relationship Id="rId4" Type="http://schemas.openxmlformats.org/officeDocument/2006/relationships/image" Target="../media/image11.png"/><Relationship Id="rId9" Type="http://schemas.openxmlformats.org/officeDocument/2006/relationships/image" Target="../media/image56.svg"/><Relationship Id="rId14" Type="http://schemas.openxmlformats.org/officeDocument/2006/relationships/image" Target="../media/image21.png"/><Relationship Id="rId22"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77.xml"/><Relationship Id="rId4" Type="http://schemas.openxmlformats.org/officeDocument/2006/relationships/image" Target="../media/image17.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8.xml"/><Relationship Id="rId1" Type="http://schemas.openxmlformats.org/officeDocument/2006/relationships/tags" Target="../tags/tag80.xml"/><Relationship Id="rId4" Type="http://schemas.openxmlformats.org/officeDocument/2006/relationships/image" Target="../media/image46.tif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81.xml"/></Relationships>
</file>

<file path=ppt/slides/_rels/slide57.xml.rels><?xml version="1.0" encoding="UTF-8" standalone="yes"?>
<Relationships xmlns="http://schemas.openxmlformats.org/package/2006/relationships"><Relationship Id="rId8" Type="http://schemas.openxmlformats.org/officeDocument/2006/relationships/hyperlink" Target="https://d1.awsstatic.com/whitepapers/building-a-scalable-and-secure-multi-vpc-aws-network-infrastructure.pdf" TargetMode="External"/><Relationship Id="rId3" Type="http://schemas.openxmlformats.org/officeDocument/2006/relationships/notesSlide" Target="../notesSlides/notesSlide57.xml"/><Relationship Id="rId7" Type="http://schemas.openxmlformats.org/officeDocument/2006/relationships/hyperlink" Target="https://www.youtube.com/watch?v=qb-4PdLTsJs&amp;feature=youtu.be" TargetMode="External"/><Relationship Id="rId2" Type="http://schemas.openxmlformats.org/officeDocument/2006/relationships/slideLayout" Target="../slideLayouts/slideLayout5.xml"/><Relationship Id="rId1" Type="http://schemas.openxmlformats.org/officeDocument/2006/relationships/tags" Target="../tags/tag82.xml"/><Relationship Id="rId6" Type="http://schemas.openxmlformats.org/officeDocument/2006/relationships/hyperlink" Target="https://www.youtube.com/watch?v=dhpTTT6V1So" TargetMode="External"/><Relationship Id="rId11" Type="http://schemas.openxmlformats.org/officeDocument/2006/relationships/hyperlink" Target="https://www.youtube.com/watch?v=caJ7zh9qzmw" TargetMode="External"/><Relationship Id="rId5" Type="http://schemas.openxmlformats.org/officeDocument/2006/relationships/hyperlink" Target="https://www.youtube.com/watch?v=pf0J6oPCIbE&amp;feature=youtu.be" TargetMode="External"/><Relationship Id="rId10" Type="http://schemas.openxmlformats.org/officeDocument/2006/relationships/hyperlink" Target="https://www.youtube.com/watch?v=9Nikqn_02Oc&amp;feature=youtu.be" TargetMode="External"/><Relationship Id="rId4" Type="http://schemas.openxmlformats.org/officeDocument/2006/relationships/hyperlink" Target="https://www.youtube.com/watch?time_continue=4&amp;v=qmKkbuS9gRs" TargetMode="External"/><Relationship Id="rId9" Type="http://schemas.openxmlformats.org/officeDocument/2006/relationships/hyperlink" Target="https://www.youtube.com/watch?v=i1A1eH8vLtk"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3.xml"/><Relationship Id="rId1" Type="http://schemas.openxmlformats.org/officeDocument/2006/relationships/tags" Target="../tags/tag8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1.svg"/><Relationship Id="rId3" Type="http://schemas.openxmlformats.org/officeDocument/2006/relationships/notesSlide" Target="../notesSlides/notesSlide9.xml"/><Relationship Id="rId7" Type="http://schemas.openxmlformats.org/officeDocument/2006/relationships/image" Target="../media/image15.svg"/><Relationship Id="rId12" Type="http://schemas.openxmlformats.org/officeDocument/2006/relationships/image" Target="../media/image15.pn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12.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7.sv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rtlCol="0">
            <a:normAutofit/>
          </a:bodyPr>
          <a:lstStyle/>
          <a:p>
            <a:pPr rtl="0"/>
            <a:r>
              <a:rPr lang="pt-BR">
                <a:latin typeface="+mj-lt"/>
              </a:rPr>
              <a:t>AWS Academy Cloud Architecting</a:t>
            </a:r>
          </a:p>
        </p:txBody>
      </p:sp>
      <p:sp>
        <p:nvSpPr>
          <p:cNvPr id="6" name="Title 5"/>
          <p:cNvSpPr>
            <a:spLocks noGrp="1"/>
          </p:cNvSpPr>
          <p:nvPr>
            <p:ph type="title"/>
          </p:nvPr>
        </p:nvSpPr>
        <p:spPr/>
        <p:txBody>
          <a:bodyPr rtlCol="0"/>
          <a:lstStyle/>
          <a:p>
            <a:pPr rtl="0"/>
            <a:r>
              <a:rPr lang="pt-BR" sz="5400">
                <a:latin typeface="+mj-lt"/>
              </a:rPr>
              <a:t>Módulo 7: Conectar redes</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30726"/>
            <a:ext cx="5767612" cy="5425624"/>
          </a:xfrm>
        </p:spPr>
        <p:txBody>
          <a:bodyPr rtlCol="0"/>
          <a:lstStyle/>
          <a:p>
            <a:pPr rtl="0"/>
            <a:r>
              <a:rPr lang="pt-BR" sz="2400" dirty="0">
                <a:latin typeface="+mn-lt"/>
              </a:rPr>
              <a:t>O AWS Site-</a:t>
            </a:r>
            <a:r>
              <a:rPr lang="pt-BR" sz="2400" dirty="0" err="1">
                <a:latin typeface="+mn-lt"/>
              </a:rPr>
              <a:t>to</a:t>
            </a:r>
            <a:r>
              <a:rPr lang="pt-BR" sz="2400" dirty="0">
                <a:latin typeface="+mn-lt"/>
              </a:rPr>
              <a:t>-Site VPN é uma solução altamente disponível que permite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conectar com segurança a rede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on-premises</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ou o site da filial à sua VPC</a:t>
            </a:r>
            <a:endParaRPr lang="en-US" sz="2400" dirty="0">
              <a:latin typeface="+mn-lt"/>
            </a:endParaRPr>
          </a:p>
          <a:p>
            <a:pPr rtl="0"/>
            <a:r>
              <a:rPr lang="pt-BR" sz="2400" dirty="0">
                <a:latin typeface="+mn-lt"/>
              </a:rPr>
              <a:t>O AWS Site-</a:t>
            </a:r>
            <a:r>
              <a:rPr lang="pt-BR" sz="2400" dirty="0" err="1">
                <a:latin typeface="+mn-lt"/>
              </a:rPr>
              <a:t>to</a:t>
            </a:r>
            <a:r>
              <a:rPr lang="pt-BR" sz="2400" dirty="0">
                <a:latin typeface="+mn-lt"/>
              </a:rPr>
              <a:t>-Site VPN é compatível com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roteamento estático e dinâmico</a:t>
            </a:r>
            <a:endParaRPr lang="en-US" sz="2400" dirty="0">
              <a:latin typeface="+mn-lt"/>
            </a:endParaRPr>
          </a:p>
          <a:p>
            <a:pPr rtl="0"/>
            <a:r>
              <a:rPr lang="pt-BR" sz="2400" dirty="0">
                <a:latin typeface="+mn-lt"/>
              </a:rPr>
              <a:t>É possível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estabelecer várias conexões VPN </a:t>
            </a:r>
            <a:r>
              <a:rPr lang="pt-BR" sz="2400" dirty="0">
                <a:latin typeface="+mj-lt"/>
              </a:rPr>
              <a:t>de vários dispositivos de gateway do cliente </a:t>
            </a:r>
            <a:r>
              <a:rPr lang="pt-BR" sz="2400" dirty="0">
                <a:latin typeface="+mj-lt"/>
                <a:ea typeface="Amazon Ember" panose="020B0603020204020204" pitchFamily="34" charset="0"/>
                <a:cs typeface="Amazon Ember" panose="020B0603020204020204" pitchFamily="34" charset="0"/>
              </a:rPr>
              <a:t>com um único gateway privado virtual</a:t>
            </a:r>
            <a:endParaRPr lang="en-US" sz="2400" dirty="0">
              <a:latin typeface="+mj-lt"/>
            </a:endParaRPr>
          </a:p>
        </p:txBody>
      </p:sp>
    </p:spTree>
    <p:custDataLst>
      <p:tags r:id="rId1"/>
    </p:custDataLst>
    <p:extLst>
      <p:ext uri="{BB962C8B-B14F-4D97-AF65-F5344CB8AC3E}">
        <p14:creationId xmlns:p14="http://schemas.microsoft.com/office/powerpoint/2010/main" val="306484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rtlCol="0">
            <a:normAutofit/>
          </a:bodyPr>
          <a:lstStyle/>
          <a:p>
            <a:pPr rtl="0"/>
            <a:r>
              <a:rPr lang="pt-BR" b="1">
                <a:latin typeface="+mn-lt"/>
              </a:rPr>
              <a:t>Módulo 7: Conectar redes</a:t>
            </a:r>
          </a:p>
        </p:txBody>
      </p:sp>
      <p:sp>
        <p:nvSpPr>
          <p:cNvPr id="2" name="Title 1"/>
          <p:cNvSpPr>
            <a:spLocks noGrp="1"/>
          </p:cNvSpPr>
          <p:nvPr>
            <p:ph type="title"/>
          </p:nvPr>
        </p:nvSpPr>
        <p:spPr>
          <a:xfrm>
            <a:off x="419100" y="3191940"/>
            <a:ext cx="11353800" cy="1062560"/>
          </a:xfrm>
        </p:spPr>
        <p:txBody>
          <a:bodyPr rtlCol="0">
            <a:noAutofit/>
          </a:bodyPr>
          <a:lstStyle/>
          <a:p>
            <a:pPr rtl="0"/>
            <a:r>
              <a:rPr lang="pt-BR" sz="4000" dirty="0">
                <a:latin typeface="+mj-lt"/>
              </a:rPr>
              <a:t>Seção 3: Conectar à rede remota com </a:t>
            </a:r>
            <a:r>
              <a:rPr lang="pt-BR" sz="4000" dirty="0" smtClean="0">
                <a:latin typeface="+mj-lt"/>
              </a:rPr>
              <a:t/>
            </a:r>
            <a:br>
              <a:rPr lang="pt-BR" sz="4000" dirty="0" smtClean="0">
                <a:latin typeface="+mj-lt"/>
              </a:rPr>
            </a:br>
            <a:r>
              <a:rPr lang="pt-BR" sz="4000" dirty="0" smtClean="0">
                <a:latin typeface="+mj-lt"/>
              </a:rPr>
              <a:t>o </a:t>
            </a:r>
            <a:r>
              <a:rPr lang="pt-BR" sz="4000" dirty="0">
                <a:latin typeface="+mj-lt"/>
              </a:rPr>
              <a:t>AWS </a:t>
            </a:r>
            <a:r>
              <a:rPr lang="pt-BR" sz="4000" dirty="0" err="1">
                <a:latin typeface="+mj-lt"/>
              </a:rPr>
              <a:t>Direct</a:t>
            </a:r>
            <a:r>
              <a:rPr lang="pt-BR" sz="4000" dirty="0">
                <a:latin typeface="+mj-lt"/>
              </a:rPr>
              <a:t> Connect</a:t>
            </a:r>
          </a:p>
        </p:txBody>
      </p:sp>
    </p:spTree>
    <p:custDataLst>
      <p:tags r:id="rId1"/>
    </p:custDataLst>
    <p:extLst>
      <p:ext uri="{BB962C8B-B14F-4D97-AF65-F5344CB8AC3E}">
        <p14:creationId xmlns:p14="http://schemas.microsoft.com/office/powerpoint/2010/main" val="4032653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3A72-9AC3-7C46-826B-515D9B3C585D}"/>
              </a:ext>
            </a:extLst>
          </p:cNvPr>
          <p:cNvSpPr>
            <a:spLocks noGrp="1"/>
          </p:cNvSpPr>
          <p:nvPr>
            <p:ph type="title"/>
          </p:nvPr>
        </p:nvSpPr>
        <p:spPr/>
        <p:txBody>
          <a:bodyPr rtlCol="0"/>
          <a:lstStyle/>
          <a:p>
            <a:pPr rtl="0"/>
            <a:r>
              <a:rPr lang="pt-BR"/>
              <a:t>AWS Direct Connect (DX)</a:t>
            </a:r>
          </a:p>
        </p:txBody>
      </p:sp>
      <p:grpSp>
        <p:nvGrpSpPr>
          <p:cNvPr id="18" name="Group 17">
            <a:extLst>
              <a:ext uri="{FF2B5EF4-FFF2-40B4-BE49-F238E27FC236}">
                <a16:creationId xmlns:a16="http://schemas.microsoft.com/office/drawing/2014/main" id="{CA56ACCF-71CF-46EF-954B-78DB7AF0CD61}"/>
              </a:ext>
              <a:ext uri="{C183D7F6-B498-43B3-948B-1728B52AA6E4}">
                <adec:decorative xmlns="" xmlns:adec="http://schemas.microsoft.com/office/drawing/2017/decorative" val="1"/>
              </a:ext>
            </a:extLst>
          </p:cNvPr>
          <p:cNvGrpSpPr/>
          <p:nvPr/>
        </p:nvGrpSpPr>
        <p:grpSpPr>
          <a:xfrm>
            <a:off x="691037" y="1916492"/>
            <a:ext cx="2885749" cy="4045058"/>
            <a:chOff x="691037" y="1916492"/>
            <a:chExt cx="2885749" cy="4045058"/>
          </a:xfrm>
        </p:grpSpPr>
        <p:pic>
          <p:nvPicPr>
            <p:cNvPr id="19" name="Graphic 18">
              <a:extLst>
                <a:ext uri="{FF2B5EF4-FFF2-40B4-BE49-F238E27FC236}">
                  <a16:creationId xmlns:a16="http://schemas.microsoft.com/office/drawing/2014/main" id="{063E3990-770E-46D1-AE3E-675E4B4E558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489479" y="2788920"/>
              <a:ext cx="1280160" cy="1280160"/>
            </a:xfrm>
            <a:prstGeom prst="rect">
              <a:avLst/>
            </a:prstGeom>
          </p:spPr>
        </p:pic>
        <p:grpSp>
          <p:nvGrpSpPr>
            <p:cNvPr id="20" name="Group 19">
              <a:extLst>
                <a:ext uri="{FF2B5EF4-FFF2-40B4-BE49-F238E27FC236}">
                  <a16:creationId xmlns:a16="http://schemas.microsoft.com/office/drawing/2014/main" id="{C438BFAB-AB88-4C57-AAF5-657FFF6F4102}"/>
                </a:ext>
                <a:ext uri="{C183D7F6-B498-43B3-948B-1728B52AA6E4}">
                  <adec:decorative xmlns="" xmlns:adec="http://schemas.microsoft.com/office/drawing/2017/decorative" val="1"/>
                </a:ext>
              </a:extLst>
            </p:cNvPr>
            <p:cNvGrpSpPr/>
            <p:nvPr/>
          </p:nvGrpSpPr>
          <p:grpSpPr>
            <a:xfrm>
              <a:off x="691037" y="1916492"/>
              <a:ext cx="2885749" cy="4045058"/>
              <a:chOff x="691037" y="1916492"/>
              <a:chExt cx="2885749" cy="4045058"/>
            </a:xfrm>
          </p:grpSpPr>
          <p:sp>
            <p:nvSpPr>
              <p:cNvPr id="21" name="TextBox 20">
                <a:extLst>
                  <a:ext uri="{FF2B5EF4-FFF2-40B4-BE49-F238E27FC236}">
                    <a16:creationId xmlns:a16="http://schemas.microsoft.com/office/drawing/2014/main" id="{7E1E03D4-90B4-456E-90CE-87A1F5535EB4}"/>
                  </a:ext>
                </a:extLst>
              </p:cNvPr>
              <p:cNvSpPr txBox="1"/>
              <p:nvPr/>
            </p:nvSpPr>
            <p:spPr>
              <a:xfrm>
                <a:off x="914350" y="4331526"/>
                <a:ext cx="2430418" cy="892552"/>
              </a:xfrm>
              <a:prstGeom prst="rect">
                <a:avLst/>
              </a:prstGeom>
              <a:noFill/>
              <a:ln>
                <a:noFill/>
              </a:ln>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AWS Direct Connect</a:t>
                </a:r>
              </a:p>
            </p:txBody>
          </p:sp>
          <p:sp>
            <p:nvSpPr>
              <p:cNvPr id="22" name="Rectangle 21">
                <a:extLst>
                  <a:ext uri="{FF2B5EF4-FFF2-40B4-BE49-F238E27FC236}">
                    <a16:creationId xmlns:a16="http://schemas.microsoft.com/office/drawing/2014/main" id="{2F7668E3-F8A7-4C0C-BA15-84E1ED1381CF}"/>
                  </a:ext>
                </a:extLst>
              </p:cNvPr>
              <p:cNvSpPr/>
              <p:nvPr/>
            </p:nvSpPr>
            <p:spPr>
              <a:xfrm>
                <a:off x="691037"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sp>
        <p:nvSpPr>
          <p:cNvPr id="11" name="TextBox 10">
            <a:extLst>
              <a:ext uri="{FF2B5EF4-FFF2-40B4-BE49-F238E27FC236}">
                <a16:creationId xmlns:a16="http://schemas.microsoft.com/office/drawing/2014/main" id="{1853B1FA-449B-4948-B4F3-D5D21006EB0F}"/>
              </a:ext>
            </a:extLst>
          </p:cNvPr>
          <p:cNvSpPr txBox="1"/>
          <p:nvPr/>
        </p:nvSpPr>
        <p:spPr>
          <a:xfrm>
            <a:off x="4085353" y="1916492"/>
            <a:ext cx="7543431" cy="1200329"/>
          </a:xfrm>
          <a:prstGeom prst="rect">
            <a:avLst/>
          </a:prstGeom>
          <a:noFill/>
        </p:spPr>
        <p:txBody>
          <a:bodyPr wrap="square" rtlCol="0">
            <a:spAutoFit/>
          </a:bodyPr>
          <a:lstStyle/>
          <a:p>
            <a:pPr rtl="0"/>
            <a:r>
              <a:rPr lang="pt-BR" sz="2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O AWS </a:t>
            </a:r>
            <a:r>
              <a:rPr lang="pt-BR" sz="2400" dirty="0" err="1">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Direct</a:t>
            </a:r>
            <a:r>
              <a:rPr lang="pt-BR" sz="2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 Connect (também conhecido como DX) oferece uma </a:t>
            </a:r>
            <a:r>
              <a:rPr lang="pt-BR" sz="2400" dirty="0">
                <a:latin typeface="Amazon Ember" panose="02000000000000000000" pitchFamily="2" charset="0"/>
                <a:ea typeface="Amazon Ember" panose="02000000000000000000" pitchFamily="2" charset="0"/>
                <a:cs typeface="Amazon Ember" panose="020B0603020204020204" pitchFamily="34" charset="0"/>
              </a:rPr>
              <a:t>capacidade</a:t>
            </a:r>
            <a:r>
              <a:rPr lang="pt-BR"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 </a:t>
            </a:r>
            <a:r>
              <a:rPr lang="pt-BR" sz="2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de </a:t>
            </a:r>
            <a:r>
              <a:rPr lang="pt-BR"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conexão de rede privada e dedicada</a:t>
            </a:r>
            <a:r>
              <a:rPr lang="pt-BR" sz="2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 de 1 </a:t>
            </a:r>
            <a:r>
              <a:rPr lang="pt-BR" sz="2400" dirty="0" err="1">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Gbps</a:t>
            </a:r>
            <a:r>
              <a:rPr lang="pt-BR" sz="2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 ou 10 </a:t>
            </a:r>
            <a:r>
              <a:rPr lang="pt-BR" sz="2400" dirty="0" err="1">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Gbps</a:t>
            </a:r>
            <a:r>
              <a:rPr lang="pt-BR" sz="2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a:t>
            </a:r>
          </a:p>
        </p:txBody>
      </p:sp>
      <p:pic>
        <p:nvPicPr>
          <p:cNvPr id="13" name="Picture 12">
            <a:extLst>
              <a:ext uri="{FF2B5EF4-FFF2-40B4-BE49-F238E27FC236}">
                <a16:creationId xmlns:a16="http://schemas.microsoft.com/office/drawing/2014/main" id="{1A148579-980F-024C-B041-1BEADF8946E1}"/>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5306831" y="3384705"/>
            <a:ext cx="1458077" cy="1252373"/>
          </a:xfrm>
          <a:prstGeom prst="rect">
            <a:avLst/>
          </a:prstGeom>
        </p:spPr>
      </p:pic>
      <p:sp>
        <p:nvSpPr>
          <p:cNvPr id="14" name="TextBox 13">
            <a:extLst>
              <a:ext uri="{FF2B5EF4-FFF2-40B4-BE49-F238E27FC236}">
                <a16:creationId xmlns:a16="http://schemas.microsoft.com/office/drawing/2014/main" id="{083B36C3-4439-8D43-8FED-1244EC54A3C4}"/>
              </a:ext>
            </a:extLst>
          </p:cNvPr>
          <p:cNvSpPr txBox="1"/>
          <p:nvPr/>
        </p:nvSpPr>
        <p:spPr>
          <a:xfrm>
            <a:off x="4900874" y="4885647"/>
            <a:ext cx="2164791" cy="707886"/>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Reduz custos de transferência de dados</a:t>
            </a:r>
          </a:p>
        </p:txBody>
      </p:sp>
      <p:pic>
        <p:nvPicPr>
          <p:cNvPr id="17" name="Picture 16">
            <a:extLst>
              <a:ext uri="{FF2B5EF4-FFF2-40B4-BE49-F238E27FC236}">
                <a16:creationId xmlns:a16="http://schemas.microsoft.com/office/drawing/2014/main" id="{883CA020-59D1-4E43-9841-CC557F3AF68C}"/>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8559155" y="3373635"/>
            <a:ext cx="1186530" cy="1186530"/>
          </a:xfrm>
          <a:prstGeom prst="rect">
            <a:avLst/>
          </a:prstGeom>
        </p:spPr>
      </p:pic>
      <p:sp>
        <p:nvSpPr>
          <p:cNvPr id="15" name="TextBox 14">
            <a:extLst>
              <a:ext uri="{FF2B5EF4-FFF2-40B4-BE49-F238E27FC236}">
                <a16:creationId xmlns:a16="http://schemas.microsoft.com/office/drawing/2014/main" id="{1156378D-A30A-1E48-B334-07EB05790976}"/>
              </a:ext>
            </a:extLst>
          </p:cNvPr>
          <p:cNvSpPr txBox="1"/>
          <p:nvPr/>
        </p:nvSpPr>
        <p:spPr>
          <a:xfrm>
            <a:off x="7860163" y="4885648"/>
            <a:ext cx="2667173" cy="1015663"/>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Melhora a performance das aplicações com métricas previsíveis</a:t>
            </a:r>
          </a:p>
        </p:txBody>
      </p:sp>
    </p:spTree>
    <p:custDataLst>
      <p:tags r:id="rId1"/>
    </p:custDataLst>
    <p:extLst>
      <p:ext uri="{BB962C8B-B14F-4D97-AF65-F5344CB8AC3E}">
        <p14:creationId xmlns:p14="http://schemas.microsoft.com/office/powerpoint/2010/main" val="2927180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9139-F84A-6F40-89CC-708A0C31BE2F}"/>
              </a:ext>
            </a:extLst>
          </p:cNvPr>
          <p:cNvSpPr>
            <a:spLocks noGrp="1"/>
          </p:cNvSpPr>
          <p:nvPr>
            <p:ph type="title"/>
          </p:nvPr>
        </p:nvSpPr>
        <p:spPr/>
        <p:txBody>
          <a:bodyPr rtlCol="0"/>
          <a:lstStyle/>
          <a:p>
            <a:pPr rtl="0"/>
            <a:r>
              <a:rPr lang="pt-BR"/>
              <a:t>Casos de uso do DX</a:t>
            </a:r>
          </a:p>
        </p:txBody>
      </p:sp>
      <p:grpSp>
        <p:nvGrpSpPr>
          <p:cNvPr id="5" name="Group 4">
            <a:extLst>
              <a:ext uri="{FF2B5EF4-FFF2-40B4-BE49-F238E27FC236}">
                <a16:creationId xmlns:a16="http://schemas.microsoft.com/office/drawing/2014/main" id="{D10B4603-65A0-4694-9551-637DAFD7AE01}"/>
              </a:ext>
              <a:ext uri="{C183D7F6-B498-43B3-948B-1728B52AA6E4}">
                <adec:decorative xmlns="" xmlns:adec="http://schemas.microsoft.com/office/drawing/2017/decorative" val="1"/>
              </a:ext>
            </a:extLst>
          </p:cNvPr>
          <p:cNvGrpSpPr/>
          <p:nvPr/>
        </p:nvGrpSpPr>
        <p:grpSpPr>
          <a:xfrm>
            <a:off x="691037" y="1916492"/>
            <a:ext cx="2885749" cy="4045058"/>
            <a:chOff x="691037" y="1916492"/>
            <a:chExt cx="2885749" cy="4045058"/>
          </a:xfrm>
        </p:grpSpPr>
        <p:pic>
          <p:nvPicPr>
            <p:cNvPr id="10" name="Graphic 9">
              <a:extLst>
                <a:ext uri="{FF2B5EF4-FFF2-40B4-BE49-F238E27FC236}">
                  <a16:creationId xmlns:a16="http://schemas.microsoft.com/office/drawing/2014/main" id="{8DA43312-0907-47DA-A814-9C1863C09976}"/>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489479" y="2788920"/>
              <a:ext cx="1280160" cy="1280160"/>
            </a:xfrm>
            <a:prstGeom prst="rect">
              <a:avLst/>
            </a:prstGeom>
          </p:spPr>
        </p:pic>
        <p:grpSp>
          <p:nvGrpSpPr>
            <p:cNvPr id="11" name="Group 10">
              <a:extLst>
                <a:ext uri="{FF2B5EF4-FFF2-40B4-BE49-F238E27FC236}">
                  <a16:creationId xmlns:a16="http://schemas.microsoft.com/office/drawing/2014/main" id="{07866318-73CD-4FA9-9270-3CFF68457E52}"/>
                </a:ext>
                <a:ext uri="{C183D7F6-B498-43B3-948B-1728B52AA6E4}">
                  <adec:decorative xmlns="" xmlns:adec="http://schemas.microsoft.com/office/drawing/2017/decorative" val="1"/>
                </a:ext>
              </a:extLst>
            </p:cNvPr>
            <p:cNvGrpSpPr/>
            <p:nvPr/>
          </p:nvGrpSpPr>
          <p:grpSpPr>
            <a:xfrm>
              <a:off x="691037" y="1916492"/>
              <a:ext cx="2885749" cy="4045058"/>
              <a:chOff x="691037" y="1916492"/>
              <a:chExt cx="2885749" cy="4045058"/>
            </a:xfrm>
          </p:grpSpPr>
          <p:sp>
            <p:nvSpPr>
              <p:cNvPr id="12" name="TextBox 11">
                <a:extLst>
                  <a:ext uri="{FF2B5EF4-FFF2-40B4-BE49-F238E27FC236}">
                    <a16:creationId xmlns:a16="http://schemas.microsoft.com/office/drawing/2014/main" id="{1D6E7909-2029-41D1-9F67-3CE26E6A0E97}"/>
                  </a:ext>
                </a:extLst>
              </p:cNvPr>
              <p:cNvSpPr txBox="1"/>
              <p:nvPr/>
            </p:nvSpPr>
            <p:spPr>
              <a:xfrm>
                <a:off x="914350" y="4331526"/>
                <a:ext cx="2430418" cy="892552"/>
              </a:xfrm>
              <a:prstGeom prst="rect">
                <a:avLst/>
              </a:prstGeom>
              <a:noFill/>
              <a:ln>
                <a:noFill/>
              </a:ln>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AWS Direct Connect</a:t>
                </a:r>
              </a:p>
            </p:txBody>
          </p:sp>
          <p:sp>
            <p:nvSpPr>
              <p:cNvPr id="13" name="Rectangle 12">
                <a:extLst>
                  <a:ext uri="{FF2B5EF4-FFF2-40B4-BE49-F238E27FC236}">
                    <a16:creationId xmlns:a16="http://schemas.microsoft.com/office/drawing/2014/main" id="{15CB81DB-9A85-4BEA-8B38-36C2A1DC47ED}"/>
                  </a:ext>
                </a:extLst>
              </p:cNvPr>
              <p:cNvSpPr/>
              <p:nvPr/>
            </p:nvSpPr>
            <p:spPr>
              <a:xfrm>
                <a:off x="691037"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sp>
        <p:nvSpPr>
          <p:cNvPr id="17" name="Content Placeholder 16">
            <a:extLst>
              <a:ext uri="{FF2B5EF4-FFF2-40B4-BE49-F238E27FC236}">
                <a16:creationId xmlns:a16="http://schemas.microsoft.com/office/drawing/2014/main" id="{83A009EB-1ECF-4371-80EC-698B3C8544CC}"/>
              </a:ext>
            </a:extLst>
          </p:cNvPr>
          <p:cNvSpPr>
            <a:spLocks noGrp="1"/>
          </p:cNvSpPr>
          <p:nvPr>
            <p:ph idx="13"/>
          </p:nvPr>
        </p:nvSpPr>
        <p:spPr>
          <a:xfrm>
            <a:off x="4375228" y="1916492"/>
            <a:ext cx="7375772" cy="4256524"/>
          </a:xfrm>
        </p:spPr>
        <p:txBody>
          <a:bodyPr rtlCol="0"/>
          <a:lstStyle/>
          <a:p>
            <a:pPr rtl="0"/>
            <a:r>
              <a:rPr lang="pt-BR" dirty="0"/>
              <a:t>Ambientes híbridos</a:t>
            </a:r>
          </a:p>
          <a:p>
            <a:pPr rtl="0"/>
            <a:endParaRPr lang="en-US" dirty="0"/>
          </a:p>
          <a:p>
            <a:pPr rtl="0"/>
            <a:r>
              <a:rPr lang="pt-BR" dirty="0"/>
              <a:t>Transferência de grandes conjuntos </a:t>
            </a:r>
            <a:r>
              <a:rPr lang="pt-BR" dirty="0" smtClean="0"/>
              <a:t/>
            </a:r>
            <a:br>
              <a:rPr lang="pt-BR" dirty="0" smtClean="0"/>
            </a:br>
            <a:r>
              <a:rPr lang="pt-BR" dirty="0" smtClean="0"/>
              <a:t>de </a:t>
            </a:r>
            <a:r>
              <a:rPr lang="pt-BR" dirty="0"/>
              <a:t>dados</a:t>
            </a:r>
          </a:p>
          <a:p>
            <a:pPr rtl="0"/>
            <a:endParaRPr lang="en-US" dirty="0"/>
          </a:p>
          <a:p>
            <a:pPr rtl="0"/>
            <a:r>
              <a:rPr lang="pt-BR" dirty="0"/>
              <a:t>Previsibilidade da performance da rede</a:t>
            </a:r>
          </a:p>
          <a:p>
            <a:pPr rtl="0"/>
            <a:endParaRPr lang="en-US" dirty="0"/>
          </a:p>
          <a:p>
            <a:pPr rtl="0"/>
            <a:r>
              <a:rPr lang="pt-BR" dirty="0"/>
              <a:t>Segurança e conformidade</a:t>
            </a:r>
          </a:p>
        </p:txBody>
      </p:sp>
    </p:spTree>
    <p:custDataLst>
      <p:tags r:id="rId1"/>
    </p:custDataLst>
    <p:extLst>
      <p:ext uri="{BB962C8B-B14F-4D97-AF65-F5344CB8AC3E}">
        <p14:creationId xmlns:p14="http://schemas.microsoft.com/office/powerpoint/2010/main" val="3769213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15B6DB-81D8-45A7-B78D-FF342D3D65C5}"/>
              </a:ext>
            </a:extLst>
          </p:cNvPr>
          <p:cNvSpPr>
            <a:spLocks noGrp="1"/>
          </p:cNvSpPr>
          <p:nvPr>
            <p:ph type="title"/>
          </p:nvPr>
        </p:nvSpPr>
        <p:spPr/>
        <p:txBody>
          <a:bodyPr rtlCol="0"/>
          <a:lstStyle/>
          <a:p>
            <a:pPr rtl="0"/>
            <a:r>
              <a:rPr lang="pt-BR" dirty="0"/>
              <a:t>Extensão da rede </a:t>
            </a:r>
            <a:r>
              <a:rPr lang="pt-BR" dirty="0" err="1"/>
              <a:t>on-premises</a:t>
            </a:r>
            <a:r>
              <a:rPr lang="pt-BR" dirty="0"/>
              <a:t> para </a:t>
            </a:r>
            <a:r>
              <a:rPr lang="pt-BR" dirty="0" smtClean="0"/>
              <a:t/>
            </a:r>
            <a:br>
              <a:rPr lang="pt-BR" dirty="0" smtClean="0"/>
            </a:br>
            <a:r>
              <a:rPr lang="pt-BR" dirty="0" smtClean="0"/>
              <a:t>a </a:t>
            </a:r>
            <a:r>
              <a:rPr lang="pt-BR" dirty="0"/>
              <a:t>AWS usando o DX</a:t>
            </a:r>
          </a:p>
        </p:txBody>
      </p:sp>
      <p:sp>
        <p:nvSpPr>
          <p:cNvPr id="47" name="TextBox 46">
            <a:extLst>
              <a:ext uri="{FF2B5EF4-FFF2-40B4-BE49-F238E27FC236}">
                <a16:creationId xmlns:a16="http://schemas.microsoft.com/office/drawing/2014/main" id="{C89E08B2-DAFC-4CBD-A7E0-E7E8F28D867C}"/>
              </a:ext>
            </a:extLst>
          </p:cNvPr>
          <p:cNvSpPr txBox="1"/>
          <p:nvPr/>
        </p:nvSpPr>
        <p:spPr>
          <a:xfrm>
            <a:off x="5888257" y="1697728"/>
            <a:ext cx="3116616" cy="646331"/>
          </a:xfrm>
          <a:prstGeom prst="rect">
            <a:avLst/>
          </a:prstGeom>
          <a:noFill/>
          <a:ln>
            <a:noFill/>
          </a:ln>
        </p:spPr>
        <p:txBody>
          <a:bodyPr wrap="square" rtlCol="0">
            <a:spAutoFit/>
          </a:bodyPr>
          <a:lstStyle>
            <a:defPPr>
              <a:defRPr lang="en-US"/>
            </a:defPPr>
            <a:lvl1pPr algn="ctr">
              <a:defRPr sz="2133"/>
            </a:lvl1pPr>
          </a:lstStyle>
          <a:p>
            <a:pPr rtl="0"/>
            <a:r>
              <a:rPr lang="pt-BR" sz="1800" dirty="0">
                <a:ea typeface="Amazon Ember" panose="020B0603020204020204" pitchFamily="34" charset="0"/>
                <a:cs typeface="Amazon Ember" panose="020B0603020204020204" pitchFamily="34" charset="0"/>
              </a:rPr>
              <a:t>Conexão de rede dedicada por linhas privadas</a:t>
            </a:r>
          </a:p>
        </p:txBody>
      </p:sp>
      <p:grpSp>
        <p:nvGrpSpPr>
          <p:cNvPr id="16" name="Group 15" descr="architecture diagram of corporate data center that's connected to a vpc and amazon s3 in the AWS Cloud via a DX endpoint.">
            <a:extLst>
              <a:ext uri="{FF2B5EF4-FFF2-40B4-BE49-F238E27FC236}">
                <a16:creationId xmlns:a16="http://schemas.microsoft.com/office/drawing/2014/main" id="{69E62038-B887-49E9-8976-530F4CEF969F}"/>
              </a:ext>
            </a:extLst>
          </p:cNvPr>
          <p:cNvGrpSpPr/>
          <p:nvPr/>
        </p:nvGrpSpPr>
        <p:grpSpPr>
          <a:xfrm>
            <a:off x="260235" y="1282748"/>
            <a:ext cx="11527336" cy="5073602"/>
            <a:chOff x="260235" y="1282748"/>
            <a:chExt cx="11527336" cy="5073602"/>
          </a:xfrm>
        </p:grpSpPr>
        <p:cxnSp>
          <p:nvCxnSpPr>
            <p:cNvPr id="14" name="Straight Arrow Connector 13">
              <a:extLst>
                <a:ext uri="{FF2B5EF4-FFF2-40B4-BE49-F238E27FC236}">
                  <a16:creationId xmlns:a16="http://schemas.microsoft.com/office/drawing/2014/main" id="{D1187F9F-46C2-412F-85B8-AD85C08AF776}"/>
                </a:ext>
                <a:ext uri="{C183D7F6-B498-43B3-948B-1728B52AA6E4}">
                  <adec:decorative xmlns="" xmlns:adec="http://schemas.microsoft.com/office/drawing/2017/decorative" val="1"/>
                </a:ext>
              </a:extLst>
            </p:cNvPr>
            <p:cNvCxnSpPr>
              <a:cxnSpLocks/>
              <a:stCxn id="29" idx="3"/>
              <a:endCxn id="62" idx="1"/>
            </p:cNvCxnSpPr>
            <p:nvPr/>
          </p:nvCxnSpPr>
          <p:spPr>
            <a:xfrm>
              <a:off x="5071032" y="3279344"/>
              <a:ext cx="1408256" cy="547363"/>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3FCDBE2-E540-4DC5-BE10-9BB5ABB1DEB3}"/>
                </a:ext>
                <a:ext uri="{C183D7F6-B498-43B3-948B-1728B52AA6E4}">
                  <adec:decorative xmlns="" xmlns:adec="http://schemas.microsoft.com/office/drawing/2017/decorative" val="1"/>
                </a:ext>
              </a:extLst>
            </p:cNvPr>
            <p:cNvCxnSpPr>
              <a:cxnSpLocks/>
              <a:stCxn id="62" idx="1"/>
              <a:endCxn id="52" idx="3"/>
            </p:cNvCxnSpPr>
            <p:nvPr/>
          </p:nvCxnSpPr>
          <p:spPr>
            <a:xfrm flipH="1">
              <a:off x="4173012" y="3826707"/>
              <a:ext cx="2306276" cy="1309089"/>
            </a:xfrm>
            <a:prstGeom prst="straightConnector1">
              <a:avLst/>
            </a:prstGeom>
            <a:ln w="571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464A1D4-17CF-4624-B217-707C2AD11481}"/>
                </a:ext>
              </a:extLst>
            </p:cNvPr>
            <p:cNvGrpSpPr/>
            <p:nvPr/>
          </p:nvGrpSpPr>
          <p:grpSpPr>
            <a:xfrm>
              <a:off x="9124284" y="2633436"/>
              <a:ext cx="2663287" cy="2852825"/>
              <a:chOff x="9124284" y="2633436"/>
              <a:chExt cx="2663287" cy="2852825"/>
            </a:xfrm>
          </p:grpSpPr>
          <p:sp>
            <p:nvSpPr>
              <p:cNvPr id="18" name="Rectangle 17">
                <a:extLst>
                  <a:ext uri="{FF2B5EF4-FFF2-40B4-BE49-F238E27FC236}">
                    <a16:creationId xmlns:a16="http://schemas.microsoft.com/office/drawing/2014/main" id="{AE9A3114-8FA5-4993-9C16-A57A1E9E5D47}"/>
                  </a:ext>
                </a:extLst>
              </p:cNvPr>
              <p:cNvSpPr/>
              <p:nvPr/>
            </p:nvSpPr>
            <p:spPr>
              <a:xfrm>
                <a:off x="9775891" y="2633436"/>
                <a:ext cx="2011680" cy="2852825"/>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lvl="0" algn="ctr" rtl="0"/>
                <a:r>
                  <a:rPr lang="pt-BR" sz="1600" b="0" i="0" u="none" strike="noStrike" kern="0" cap="none" spc="0" normalizeH="0" noProof="0">
                    <a:ln>
                      <a:noFill/>
                    </a:ln>
                    <a:solidFill>
                      <a:srgbClr val="5A6B86"/>
                    </a:solidFill>
                    <a:effectLst/>
                    <a:uLnTx/>
                    <a:uFillTx/>
                    <a:ea typeface="+mn-ea"/>
                    <a:cs typeface="+mn-cs"/>
                  </a:rPr>
                  <a:t> Datacenter corporativo</a:t>
                </a:r>
                <a:endParaRPr lang="en-US" sz="1600" kern="0" dirty="0">
                  <a:solidFill>
                    <a:srgbClr val="5A6B86"/>
                  </a:solidFill>
                </a:endParaRPr>
              </a:p>
            </p:txBody>
          </p:sp>
          <p:pic>
            <p:nvPicPr>
              <p:cNvPr id="19" name="Graphic 18">
                <a:extLst>
                  <a:ext uri="{FF2B5EF4-FFF2-40B4-BE49-F238E27FC236}">
                    <a16:creationId xmlns:a16="http://schemas.microsoft.com/office/drawing/2014/main" id="{E6BF29E3-24E7-42A3-9D99-818F04E405F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775892" y="2633436"/>
                <a:ext cx="457200" cy="457200"/>
              </a:xfrm>
              <a:prstGeom prst="rect">
                <a:avLst/>
              </a:prstGeom>
            </p:spPr>
          </p:pic>
          <p:pic>
            <p:nvPicPr>
              <p:cNvPr id="17" name="Graphic 16">
                <a:extLst>
                  <a:ext uri="{FF2B5EF4-FFF2-40B4-BE49-F238E27FC236}">
                    <a16:creationId xmlns:a16="http://schemas.microsoft.com/office/drawing/2014/main" id="{D07D9BC3-5D4A-4D1F-85FF-6D1790E492A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551263" y="3591757"/>
                <a:ext cx="469900" cy="469900"/>
              </a:xfrm>
              <a:prstGeom prst="rect">
                <a:avLst/>
              </a:prstGeom>
            </p:spPr>
          </p:pic>
          <p:sp>
            <p:nvSpPr>
              <p:cNvPr id="55" name="TextBox 54">
                <a:extLst>
                  <a:ext uri="{FF2B5EF4-FFF2-40B4-BE49-F238E27FC236}">
                    <a16:creationId xmlns:a16="http://schemas.microsoft.com/office/drawing/2014/main" id="{D052B3EB-6B03-47C3-94C6-DE4C1F37D8CB}"/>
                  </a:ext>
                </a:extLst>
              </p:cNvPr>
              <p:cNvSpPr txBox="1"/>
              <p:nvPr/>
            </p:nvSpPr>
            <p:spPr>
              <a:xfrm>
                <a:off x="9124284" y="4139463"/>
                <a:ext cx="1323860" cy="830997"/>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Roteador ou firewall do cliente</a:t>
                </a:r>
              </a:p>
            </p:txBody>
          </p:sp>
        </p:grpSp>
        <p:grpSp>
          <p:nvGrpSpPr>
            <p:cNvPr id="61" name="Group 60">
              <a:extLst>
                <a:ext uri="{FF2B5EF4-FFF2-40B4-BE49-F238E27FC236}">
                  <a16:creationId xmlns:a16="http://schemas.microsoft.com/office/drawing/2014/main" id="{D5915710-0136-4B41-8F57-92B3BD5FEEEA}"/>
                </a:ext>
                <a:ext uri="{C183D7F6-B498-43B3-948B-1728B52AA6E4}">
                  <adec:decorative xmlns="" xmlns:adec="http://schemas.microsoft.com/office/drawing/2017/decorative" val="1"/>
                </a:ext>
              </a:extLst>
            </p:cNvPr>
            <p:cNvGrpSpPr/>
            <p:nvPr/>
          </p:nvGrpSpPr>
          <p:grpSpPr>
            <a:xfrm>
              <a:off x="5874536" y="5741410"/>
              <a:ext cx="3256833" cy="614940"/>
              <a:chOff x="6090510" y="5628803"/>
              <a:chExt cx="3256833" cy="614940"/>
            </a:xfrm>
          </p:grpSpPr>
          <p:cxnSp>
            <p:nvCxnSpPr>
              <p:cNvPr id="57" name="Straight Connector 56">
                <a:extLst>
                  <a:ext uri="{FF2B5EF4-FFF2-40B4-BE49-F238E27FC236}">
                    <a16:creationId xmlns:a16="http://schemas.microsoft.com/office/drawing/2014/main" id="{00B97E71-AE6B-4B12-B870-D02AD366B9CF}"/>
                  </a:ext>
                </a:extLst>
              </p:cNvPr>
              <p:cNvCxnSpPr/>
              <p:nvPr/>
            </p:nvCxnSpPr>
            <p:spPr>
              <a:xfrm>
                <a:off x="6090510" y="6074466"/>
                <a:ext cx="9144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74B61FB-1807-4038-A2F1-81CE17D2F5A0}"/>
                  </a:ext>
                </a:extLst>
              </p:cNvPr>
              <p:cNvCxnSpPr/>
              <p:nvPr/>
            </p:nvCxnSpPr>
            <p:spPr>
              <a:xfrm>
                <a:off x="6090510" y="5798080"/>
                <a:ext cx="91440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38781F7-4ADC-488A-A252-047E9C4D0BAB}"/>
                  </a:ext>
                </a:extLst>
              </p:cNvPr>
              <p:cNvSpPr txBox="1"/>
              <p:nvPr/>
            </p:nvSpPr>
            <p:spPr>
              <a:xfrm>
                <a:off x="7089994" y="5628803"/>
                <a:ext cx="2257349"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Interface virtual privada</a:t>
                </a:r>
              </a:p>
            </p:txBody>
          </p:sp>
          <p:sp>
            <p:nvSpPr>
              <p:cNvPr id="60" name="TextBox 59">
                <a:extLst>
                  <a:ext uri="{FF2B5EF4-FFF2-40B4-BE49-F238E27FC236}">
                    <a16:creationId xmlns:a16="http://schemas.microsoft.com/office/drawing/2014/main" id="{3FB8F693-19F3-4EA9-B008-29FC62505E68}"/>
                  </a:ext>
                </a:extLst>
              </p:cNvPr>
              <p:cNvSpPr txBox="1"/>
              <p:nvPr/>
            </p:nvSpPr>
            <p:spPr>
              <a:xfrm>
                <a:off x="7089994" y="5905189"/>
                <a:ext cx="2178802"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Interface virtual pública</a:t>
                </a:r>
              </a:p>
            </p:txBody>
          </p:sp>
        </p:grpSp>
        <p:grpSp>
          <p:nvGrpSpPr>
            <p:cNvPr id="13" name="Group 12">
              <a:extLst>
                <a:ext uri="{FF2B5EF4-FFF2-40B4-BE49-F238E27FC236}">
                  <a16:creationId xmlns:a16="http://schemas.microsoft.com/office/drawing/2014/main" id="{E11DD914-B3F6-4669-90F4-8D627A07951F}"/>
                </a:ext>
              </a:extLst>
            </p:cNvPr>
            <p:cNvGrpSpPr/>
            <p:nvPr/>
          </p:nvGrpSpPr>
          <p:grpSpPr>
            <a:xfrm>
              <a:off x="6046436" y="2741487"/>
              <a:ext cx="2596027" cy="2749903"/>
              <a:chOff x="6046436" y="2741487"/>
              <a:chExt cx="2596027" cy="2749903"/>
            </a:xfrm>
          </p:grpSpPr>
          <p:sp>
            <p:nvSpPr>
              <p:cNvPr id="70" name="TextBox 69">
                <a:extLst>
                  <a:ext uri="{FF2B5EF4-FFF2-40B4-BE49-F238E27FC236}">
                    <a16:creationId xmlns:a16="http://schemas.microsoft.com/office/drawing/2014/main" id="{9D287E70-88E3-46B4-9365-E6E642AB8138}"/>
                  </a:ext>
                </a:extLst>
              </p:cNvPr>
              <p:cNvSpPr txBox="1"/>
              <p:nvPr/>
            </p:nvSpPr>
            <p:spPr>
              <a:xfrm>
                <a:off x="6940095" y="3750423"/>
                <a:ext cx="861134" cy="338554"/>
              </a:xfrm>
              <a:prstGeom prst="rect">
                <a:avLst/>
              </a:prstGeom>
              <a:noFill/>
            </p:spPr>
            <p:txBody>
              <a:bodyPr wrap="none" rtlCol="0">
                <a:spAutoFit/>
              </a:bodyPr>
              <a:lstStyle/>
              <a:p>
                <a:pPr algn="ctr" rtl="0"/>
                <a:r>
                  <a:rPr lang="pt-BR" sz="1600">
                    <a:ea typeface="Amazon Ember Light" panose="020B0403020204020204" pitchFamily="34" charset="0"/>
                    <a:cs typeface="Amazon Ember Light" panose="020B0403020204020204" pitchFamily="34" charset="0"/>
                  </a:rPr>
                  <a:t>VLAN 2</a:t>
                </a:r>
              </a:p>
            </p:txBody>
          </p:sp>
          <p:sp>
            <p:nvSpPr>
              <p:cNvPr id="69" name="TextBox 68">
                <a:extLst>
                  <a:ext uri="{FF2B5EF4-FFF2-40B4-BE49-F238E27FC236}">
                    <a16:creationId xmlns:a16="http://schemas.microsoft.com/office/drawing/2014/main" id="{FD973AB9-E133-4615-8569-75B44232A0A3}"/>
                  </a:ext>
                </a:extLst>
              </p:cNvPr>
              <p:cNvSpPr txBox="1"/>
              <p:nvPr/>
            </p:nvSpPr>
            <p:spPr>
              <a:xfrm>
                <a:off x="6940096" y="3303724"/>
                <a:ext cx="861133" cy="338554"/>
              </a:xfrm>
              <a:prstGeom prst="rect">
                <a:avLst/>
              </a:prstGeom>
              <a:noFill/>
            </p:spPr>
            <p:txBody>
              <a:bodyPr wrap="none" rtlCol="0">
                <a:spAutoFit/>
              </a:bodyPr>
              <a:lstStyle/>
              <a:p>
                <a:pPr algn="ctr" rtl="0"/>
                <a:r>
                  <a:rPr lang="pt-BR" sz="1600">
                    <a:ea typeface="Amazon Ember Light" panose="020B0403020204020204" pitchFamily="34" charset="0"/>
                    <a:cs typeface="Amazon Ember Light" panose="020B0403020204020204" pitchFamily="34" charset="0"/>
                  </a:rPr>
                  <a:t>VLAN 1</a:t>
                </a:r>
              </a:p>
            </p:txBody>
          </p:sp>
          <p:sp>
            <p:nvSpPr>
              <p:cNvPr id="32" name="TextBox 31">
                <a:extLst>
                  <a:ext uri="{FF2B5EF4-FFF2-40B4-BE49-F238E27FC236}">
                    <a16:creationId xmlns:a16="http://schemas.microsoft.com/office/drawing/2014/main" id="{DFB90A40-A8A1-4C6A-8AF1-33C46B834D42}"/>
                  </a:ext>
                </a:extLst>
              </p:cNvPr>
              <p:cNvSpPr txBox="1"/>
              <p:nvPr/>
            </p:nvSpPr>
            <p:spPr>
              <a:xfrm>
                <a:off x="6116519" y="4126135"/>
                <a:ext cx="1305165" cy="338554"/>
              </a:xfrm>
              <a:prstGeom prst="rect">
                <a:avLst/>
              </a:prstGeom>
              <a:noFill/>
            </p:spPr>
            <p:txBody>
              <a:bodyPr wrap="none" rtlCol="0">
                <a:spAutoFit/>
              </a:bodyPr>
              <a:lstStyle/>
              <a:p>
                <a:pPr algn="ctr" rtl="0"/>
                <a:r>
                  <a:rPr lang="pt-BR" sz="1600" dirty="0" err="1">
                    <a:ea typeface="Amazon Ember Light" panose="020B0403020204020204" pitchFamily="34" charset="0"/>
                    <a:cs typeface="Amazon Ember Light" panose="020B0403020204020204" pitchFamily="34" charset="0"/>
                  </a:rPr>
                  <a:t>Endpoint</a:t>
                </a:r>
                <a:r>
                  <a:rPr lang="pt-BR" sz="1600" dirty="0">
                    <a:ea typeface="Amazon Ember Light" panose="020B0403020204020204" pitchFamily="34" charset="0"/>
                    <a:cs typeface="Amazon Ember Light" panose="020B0403020204020204" pitchFamily="34" charset="0"/>
                  </a:rPr>
                  <a:t> do DX</a:t>
                </a:r>
                <a:endParaRPr lang="en-US" sz="1600" dirty="0">
                  <a:ea typeface="Amazon Ember Light" panose="020B0403020204020204" pitchFamily="34" charset="0"/>
                  <a:cs typeface="Amazon Ember Light" panose="020B0403020204020204" pitchFamily="34" charset="0"/>
                </a:endParaRPr>
              </a:p>
            </p:txBody>
          </p:sp>
          <p:sp>
            <p:nvSpPr>
              <p:cNvPr id="38" name="Rectangle 37">
                <a:extLst>
                  <a:ext uri="{FF2B5EF4-FFF2-40B4-BE49-F238E27FC236}">
                    <a16:creationId xmlns:a16="http://schemas.microsoft.com/office/drawing/2014/main" id="{440298FD-8183-4AA3-8A8A-6CBC91DE9337}"/>
                  </a:ext>
                </a:extLst>
              </p:cNvPr>
              <p:cNvSpPr/>
              <p:nvPr/>
            </p:nvSpPr>
            <p:spPr>
              <a:xfrm>
                <a:off x="6046436" y="2741487"/>
                <a:ext cx="2580808" cy="2749903"/>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Local do DX</a:t>
                </a:r>
              </a:p>
            </p:txBody>
          </p:sp>
          <p:pic>
            <p:nvPicPr>
              <p:cNvPr id="62" name="Graphic 61">
                <a:extLst>
                  <a:ext uri="{FF2B5EF4-FFF2-40B4-BE49-F238E27FC236}">
                    <a16:creationId xmlns:a16="http://schemas.microsoft.com/office/drawing/2014/main" id="{BB821FB8-21DD-4DB4-B0F8-43CB1A5B2B9F}"/>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479288" y="3591757"/>
                <a:ext cx="469900" cy="469900"/>
              </a:xfrm>
              <a:prstGeom prst="rect">
                <a:avLst/>
              </a:prstGeom>
            </p:spPr>
          </p:pic>
          <p:sp>
            <p:nvSpPr>
              <p:cNvPr id="63" name="TextBox 62">
                <a:extLst>
                  <a:ext uri="{FF2B5EF4-FFF2-40B4-BE49-F238E27FC236}">
                    <a16:creationId xmlns:a16="http://schemas.microsoft.com/office/drawing/2014/main" id="{F92E5272-F88A-429F-97BD-8F6DC76ED09C}"/>
                  </a:ext>
                </a:extLst>
              </p:cNvPr>
              <p:cNvSpPr txBox="1"/>
              <p:nvPr/>
            </p:nvSpPr>
            <p:spPr>
              <a:xfrm>
                <a:off x="7446565" y="4160362"/>
                <a:ext cx="1195898" cy="830997"/>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Roteador do cliente ou do parceiro</a:t>
                </a:r>
                <a:endParaRPr lang="en-US" sz="1600" dirty="0">
                  <a:ea typeface="Amazon Ember Light" panose="020B0403020204020204" pitchFamily="34" charset="0"/>
                  <a:cs typeface="Amazon Ember Light" panose="020B0403020204020204" pitchFamily="34" charset="0"/>
                </a:endParaRPr>
              </a:p>
            </p:txBody>
          </p:sp>
          <p:pic>
            <p:nvPicPr>
              <p:cNvPr id="64" name="Graphic 63">
                <a:extLst>
                  <a:ext uri="{FF2B5EF4-FFF2-40B4-BE49-F238E27FC236}">
                    <a16:creationId xmlns:a16="http://schemas.microsoft.com/office/drawing/2014/main" id="{8D460180-0757-4618-9992-80CDC973FC3A}"/>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809558" y="3591757"/>
                <a:ext cx="469900" cy="469900"/>
              </a:xfrm>
              <a:prstGeom prst="rect">
                <a:avLst/>
              </a:prstGeom>
            </p:spPr>
          </p:pic>
          <p:cxnSp>
            <p:nvCxnSpPr>
              <p:cNvPr id="65" name="Straight Connector 64">
                <a:extLst>
                  <a:ext uri="{FF2B5EF4-FFF2-40B4-BE49-F238E27FC236}">
                    <a16:creationId xmlns:a16="http://schemas.microsoft.com/office/drawing/2014/main" id="{B5C06954-A4CA-4DC2-8C1B-01065C780F8F}"/>
                  </a:ext>
                  <a:ext uri="{C183D7F6-B498-43B3-948B-1728B52AA6E4}">
                    <adec:decorative xmlns="" xmlns:adec="http://schemas.microsoft.com/office/drawing/2017/decorative" val="1"/>
                  </a:ext>
                </a:extLst>
              </p:cNvPr>
              <p:cNvCxnSpPr/>
              <p:nvPr/>
            </p:nvCxnSpPr>
            <p:spPr>
              <a:xfrm>
                <a:off x="7004902" y="4116513"/>
                <a:ext cx="73152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6A25251-D243-4F33-B70C-9603181832DB}"/>
                  </a:ext>
                  <a:ext uri="{C183D7F6-B498-43B3-948B-1728B52AA6E4}">
                    <adec:decorative xmlns="" xmlns:adec="http://schemas.microsoft.com/office/drawing/2017/decorative" val="1"/>
                  </a:ext>
                </a:extLst>
              </p:cNvPr>
              <p:cNvCxnSpPr/>
              <p:nvPr/>
            </p:nvCxnSpPr>
            <p:spPr>
              <a:xfrm>
                <a:off x="7004902" y="3641231"/>
                <a:ext cx="73152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a:extLst>
                <a:ext uri="{FF2B5EF4-FFF2-40B4-BE49-F238E27FC236}">
                  <a16:creationId xmlns:a16="http://schemas.microsoft.com/office/drawing/2014/main" id="{957CD2E2-61C5-4E1A-B873-76CA82C9B140}"/>
                </a:ext>
                <a:ext uri="{C183D7F6-B498-43B3-948B-1728B52AA6E4}">
                  <adec:decorative xmlns="" xmlns:adec="http://schemas.microsoft.com/office/drawing/2017/decorative" val="1"/>
                </a:ext>
              </a:extLst>
            </p:cNvPr>
            <p:cNvCxnSpPr/>
            <p:nvPr/>
          </p:nvCxnSpPr>
          <p:spPr>
            <a:xfrm>
              <a:off x="8332599" y="4116513"/>
              <a:ext cx="118872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0D1BAA3-F8F5-4480-8D90-EE0956B47EA6}"/>
                </a:ext>
                <a:ext uri="{C183D7F6-B498-43B3-948B-1728B52AA6E4}">
                  <adec:decorative xmlns="" xmlns:adec="http://schemas.microsoft.com/office/drawing/2017/decorative" val="1"/>
                </a:ext>
              </a:extLst>
            </p:cNvPr>
            <p:cNvCxnSpPr/>
            <p:nvPr/>
          </p:nvCxnSpPr>
          <p:spPr>
            <a:xfrm>
              <a:off x="8332599" y="3641231"/>
              <a:ext cx="118872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B46FF6C-26C5-4850-9136-5E2D04CFE20C}"/>
                </a:ext>
              </a:extLst>
            </p:cNvPr>
            <p:cNvGrpSpPr/>
            <p:nvPr/>
          </p:nvGrpSpPr>
          <p:grpSpPr>
            <a:xfrm>
              <a:off x="260235" y="1282748"/>
              <a:ext cx="5200106" cy="5029200"/>
              <a:chOff x="260235" y="1282748"/>
              <a:chExt cx="5200106" cy="5029200"/>
            </a:xfrm>
          </p:grpSpPr>
          <p:pic>
            <p:nvPicPr>
              <p:cNvPr id="51" name="Graphic 50">
                <a:extLst>
                  <a:ext uri="{FF2B5EF4-FFF2-40B4-BE49-F238E27FC236}">
                    <a16:creationId xmlns:a16="http://schemas.microsoft.com/office/drawing/2014/main" id="{F480957F-6955-4C14-A062-9D62767A36F3}"/>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847158" y="4793759"/>
                <a:ext cx="711200" cy="711200"/>
              </a:xfrm>
              <a:prstGeom prst="rect">
                <a:avLst/>
              </a:prstGeom>
            </p:spPr>
          </p:pic>
          <p:sp>
            <p:nvSpPr>
              <p:cNvPr id="53" name="TextBox 52">
                <a:extLst>
                  <a:ext uri="{FF2B5EF4-FFF2-40B4-BE49-F238E27FC236}">
                    <a16:creationId xmlns:a16="http://schemas.microsoft.com/office/drawing/2014/main" id="{B8AB22D6-D098-451A-A9DB-3615BDDA2CAE}"/>
                  </a:ext>
                </a:extLst>
              </p:cNvPr>
              <p:cNvSpPr txBox="1"/>
              <p:nvPr/>
            </p:nvSpPr>
            <p:spPr>
              <a:xfrm>
                <a:off x="1264040" y="5530013"/>
                <a:ext cx="1877438" cy="338554"/>
              </a:xfrm>
              <a:prstGeom prst="rect">
                <a:avLst/>
              </a:prstGeom>
              <a:noFill/>
            </p:spPr>
            <p:txBody>
              <a:bodyPr wrap="none" rtlCol="0">
                <a:spAutoFit/>
              </a:bodyPr>
              <a:lstStyle/>
              <a:p>
                <a:pPr algn="ctr" rtl="0"/>
                <a:r>
                  <a:rPr lang="pt-BR" sz="1600">
                    <a:ea typeface="Amazon Ember Light" panose="020B0403020204020204" pitchFamily="34" charset="0"/>
                    <a:cs typeface="Amazon Ember Light" panose="020B0403020204020204" pitchFamily="34" charset="0"/>
                  </a:rPr>
                  <a:t>Amazon S3 Glacier</a:t>
                </a:r>
                <a:endParaRPr lang="en-US" sz="1600" dirty="0">
                  <a:ea typeface="Amazon Ember Light" panose="020B0403020204020204" pitchFamily="34" charset="0"/>
                  <a:cs typeface="Amazon Ember Light" panose="020B0403020204020204" pitchFamily="34" charset="0"/>
                </a:endParaRPr>
              </a:p>
            </p:txBody>
          </p:sp>
          <p:sp>
            <p:nvSpPr>
              <p:cNvPr id="7" name="Rectangle 6">
                <a:extLst>
                  <a:ext uri="{FF2B5EF4-FFF2-40B4-BE49-F238E27FC236}">
                    <a16:creationId xmlns:a16="http://schemas.microsoft.com/office/drawing/2014/main" id="{BC6FC227-1DD4-4688-BABF-F7489FB28C7E}"/>
                  </a:ext>
                </a:extLst>
              </p:cNvPr>
              <p:cNvSpPr/>
              <p:nvPr/>
            </p:nvSpPr>
            <p:spPr>
              <a:xfrm>
                <a:off x="1060705" y="2557925"/>
                <a:ext cx="3840480" cy="19202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4008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w="0"/>
                    <a:solidFill>
                      <a:srgbClr val="1D8900"/>
                    </a:solidFill>
                    <a:effectLst/>
                    <a:uLnTx/>
                    <a:uFillTx/>
                    <a:ea typeface="+mn-ea"/>
                    <a:cs typeface="+mn-cs"/>
                  </a:rPr>
                  <a:t>VPC: 10.0.0.0/16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8" name="Graphic 7">
                <a:extLst>
                  <a:ext uri="{FF2B5EF4-FFF2-40B4-BE49-F238E27FC236}">
                    <a16:creationId xmlns:a16="http://schemas.microsoft.com/office/drawing/2014/main" id="{1A33E282-C5E1-4A2C-8F7F-06008D4E7EE7}"/>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60705" y="2557926"/>
                <a:ext cx="457200" cy="457200"/>
              </a:xfrm>
              <a:prstGeom prst="rect">
                <a:avLst/>
              </a:prstGeom>
            </p:spPr>
          </p:pic>
          <p:sp>
            <p:nvSpPr>
              <p:cNvPr id="9" name="Rectangle 8">
                <a:extLst>
                  <a:ext uri="{FF2B5EF4-FFF2-40B4-BE49-F238E27FC236}">
                    <a16:creationId xmlns:a16="http://schemas.microsoft.com/office/drawing/2014/main" id="{7D6D7193-863D-4F99-B9B5-39D3B79CD920}"/>
                  </a:ext>
                </a:extLst>
              </p:cNvPr>
              <p:cNvSpPr/>
              <p:nvPr/>
            </p:nvSpPr>
            <p:spPr>
              <a:xfrm>
                <a:off x="1816712" y="3026130"/>
                <a:ext cx="2286000"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Sub-rede privada</a:t>
                </a:r>
              </a:p>
            </p:txBody>
          </p:sp>
          <p:pic>
            <p:nvPicPr>
              <p:cNvPr id="10" name="Graphic 9">
                <a:extLst>
                  <a:ext uri="{FF2B5EF4-FFF2-40B4-BE49-F238E27FC236}">
                    <a16:creationId xmlns:a16="http://schemas.microsoft.com/office/drawing/2014/main" id="{6A389785-7A26-430B-B7C8-DBF8BFCA74FC}"/>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816713" y="3026130"/>
                <a:ext cx="457200" cy="457200"/>
              </a:xfrm>
              <a:prstGeom prst="rect">
                <a:avLst/>
              </a:prstGeom>
            </p:spPr>
          </p:pic>
          <p:pic>
            <p:nvPicPr>
              <p:cNvPr id="11" name="Graphic 10">
                <a:extLst>
                  <a:ext uri="{FF2B5EF4-FFF2-40B4-BE49-F238E27FC236}">
                    <a16:creationId xmlns:a16="http://schemas.microsoft.com/office/drawing/2014/main" id="{0C19AF33-051D-423F-9D2B-E4BC3CB3CDA0}"/>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2724762" y="3530352"/>
                <a:ext cx="469900" cy="469900"/>
              </a:xfrm>
              <a:prstGeom prst="rect">
                <a:avLst/>
              </a:prstGeom>
            </p:spPr>
          </p:pic>
          <p:sp>
            <p:nvSpPr>
              <p:cNvPr id="12" name="Rectangle 11">
                <a:extLst>
                  <a:ext uri="{FF2B5EF4-FFF2-40B4-BE49-F238E27FC236}">
                    <a16:creationId xmlns:a16="http://schemas.microsoft.com/office/drawing/2014/main" id="{25116853-3FE8-4C52-B959-533D11746409}"/>
                  </a:ext>
                </a:extLst>
              </p:cNvPr>
              <p:cNvSpPr/>
              <p:nvPr/>
            </p:nvSpPr>
            <p:spPr>
              <a:xfrm>
                <a:off x="1655064" y="2141462"/>
                <a:ext cx="2560320" cy="246888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a:t>
                </a:r>
              </a:p>
            </p:txBody>
          </p:sp>
          <p:sp>
            <p:nvSpPr>
              <p:cNvPr id="24" name="TextBox 23">
                <a:extLst>
                  <a:ext uri="{FF2B5EF4-FFF2-40B4-BE49-F238E27FC236}">
                    <a16:creationId xmlns:a16="http://schemas.microsoft.com/office/drawing/2014/main" id="{2C85E2BC-944F-441A-BC9A-BE444BB7471B}"/>
                  </a:ext>
                </a:extLst>
              </p:cNvPr>
              <p:cNvSpPr txBox="1"/>
              <p:nvPr/>
            </p:nvSpPr>
            <p:spPr>
              <a:xfrm>
                <a:off x="2248620" y="3981687"/>
                <a:ext cx="1422184"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Instâncias do EC2</a:t>
                </a:r>
              </a:p>
            </p:txBody>
          </p:sp>
          <p:sp>
            <p:nvSpPr>
              <p:cNvPr id="41" name="Rectangle 40">
                <a:extLst>
                  <a:ext uri="{FF2B5EF4-FFF2-40B4-BE49-F238E27FC236}">
                    <a16:creationId xmlns:a16="http://schemas.microsoft.com/office/drawing/2014/main" id="{A7A32435-F376-4D14-A7A3-504AD95A9393}"/>
                  </a:ext>
                </a:extLst>
              </p:cNvPr>
              <p:cNvSpPr/>
              <p:nvPr/>
            </p:nvSpPr>
            <p:spPr>
              <a:xfrm>
                <a:off x="787744" y="1768422"/>
                <a:ext cx="4283287" cy="438912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a:t>
                </a:r>
                <a:endParaRPr kumimoji="0" lang="en-US" sz="1200" b="0" i="0" u="none" strike="noStrike" kern="0" cap="none" spc="0" normalizeH="0" baseline="0" noProof="0" dirty="0">
                  <a:ln>
                    <a:noFill/>
                  </a:ln>
                  <a:solidFill>
                    <a:srgbClr val="007CBC"/>
                  </a:solidFill>
                  <a:effectLst/>
                  <a:uLnTx/>
                  <a:uFillTx/>
                  <a:ea typeface="+mn-ea"/>
                  <a:cs typeface="+mn-cs"/>
                </a:endParaRPr>
              </a:p>
            </p:txBody>
          </p:sp>
          <p:sp>
            <p:nvSpPr>
              <p:cNvPr id="44" name="Rectangle 43">
                <a:extLst>
                  <a:ext uri="{FF2B5EF4-FFF2-40B4-BE49-F238E27FC236}">
                    <a16:creationId xmlns:a16="http://schemas.microsoft.com/office/drawing/2014/main" id="{1EE8BC2E-1283-4A8E-883A-3D389FB0CE65}"/>
                  </a:ext>
                </a:extLst>
              </p:cNvPr>
              <p:cNvSpPr/>
              <p:nvPr/>
            </p:nvSpPr>
            <p:spPr>
              <a:xfrm>
                <a:off x="260235" y="1282748"/>
                <a:ext cx="5014611" cy="502920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ea typeface="+mn-ea"/>
                    <a:cs typeface="+mn-cs"/>
                  </a:rPr>
                  <a:t> Nuvem AWS</a:t>
                </a:r>
              </a:p>
            </p:txBody>
          </p:sp>
          <p:pic>
            <p:nvPicPr>
              <p:cNvPr id="45" name="Graphic 44">
                <a:extLst>
                  <a:ext uri="{FF2B5EF4-FFF2-40B4-BE49-F238E27FC236}">
                    <a16:creationId xmlns:a16="http://schemas.microsoft.com/office/drawing/2014/main" id="{FF900DA2-3615-4CAC-B3AA-9FE56C4A4AF3}"/>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21"/>
                  </a:ext>
                </a:extLst>
              </a:blip>
              <a:stretch>
                <a:fillRect/>
              </a:stretch>
            </p:blipFill>
            <p:spPr>
              <a:xfrm>
                <a:off x="260236" y="1282748"/>
                <a:ext cx="457200" cy="457200"/>
              </a:xfrm>
              <a:prstGeom prst="rect">
                <a:avLst/>
              </a:prstGeom>
            </p:spPr>
          </p:pic>
          <p:pic>
            <p:nvPicPr>
              <p:cNvPr id="50" name="Graphic 49">
                <a:extLst>
                  <a:ext uri="{FF2B5EF4-FFF2-40B4-BE49-F238E27FC236}">
                    <a16:creationId xmlns:a16="http://schemas.microsoft.com/office/drawing/2014/main" id="{6A3B376B-AAAD-4EFA-A886-8E4743F87A46}"/>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787745" y="1768423"/>
                <a:ext cx="457200" cy="457200"/>
              </a:xfrm>
              <a:prstGeom prst="rect">
                <a:avLst/>
              </a:prstGeom>
            </p:spPr>
          </p:pic>
          <p:pic>
            <p:nvPicPr>
              <p:cNvPr id="52" name="Graphic 51">
                <a:extLst>
                  <a:ext uri="{FF2B5EF4-FFF2-40B4-BE49-F238E27FC236}">
                    <a16:creationId xmlns:a16="http://schemas.microsoft.com/office/drawing/2014/main" id="{C4C62AB0-BCD6-4E89-9C47-D1E33CCE364A}"/>
                  </a:ext>
                  <a:ext uri="{C183D7F6-B498-43B3-948B-1728B52AA6E4}">
                    <adec:decorative xmlns="" xmlns:adec="http://schemas.microsoft.com/office/drawing/2017/decorative" val="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3461812" y="4780196"/>
                <a:ext cx="711200" cy="711200"/>
              </a:xfrm>
              <a:prstGeom prst="rect">
                <a:avLst/>
              </a:prstGeom>
            </p:spPr>
          </p:pic>
          <p:sp>
            <p:nvSpPr>
              <p:cNvPr id="2" name="TextBox 1">
                <a:extLst>
                  <a:ext uri="{FF2B5EF4-FFF2-40B4-BE49-F238E27FC236}">
                    <a16:creationId xmlns:a16="http://schemas.microsoft.com/office/drawing/2014/main" id="{68B1E71D-E8B9-4E90-862D-C48D86751976}"/>
                  </a:ext>
                </a:extLst>
              </p:cNvPr>
              <p:cNvSpPr txBox="1"/>
              <p:nvPr/>
            </p:nvSpPr>
            <p:spPr>
              <a:xfrm>
                <a:off x="3210515" y="5516450"/>
                <a:ext cx="1213794" cy="338554"/>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Amazon S3</a:t>
                </a:r>
              </a:p>
            </p:txBody>
          </p:sp>
          <p:sp>
            <p:nvSpPr>
              <p:cNvPr id="30" name="TextBox 29">
                <a:extLst>
                  <a:ext uri="{FF2B5EF4-FFF2-40B4-BE49-F238E27FC236}">
                    <a16:creationId xmlns:a16="http://schemas.microsoft.com/office/drawing/2014/main" id="{FA960768-BDF3-44F0-BEA3-263CBFF6761B}"/>
                  </a:ext>
                </a:extLst>
              </p:cNvPr>
              <p:cNvSpPr txBox="1"/>
              <p:nvPr/>
            </p:nvSpPr>
            <p:spPr>
              <a:xfrm>
                <a:off x="4211070" y="3525660"/>
                <a:ext cx="1249271" cy="492443"/>
              </a:xfrm>
              <a:prstGeom prst="rect">
                <a:avLst/>
              </a:prstGeom>
              <a:solidFill>
                <a:schemeClr val="bg1"/>
              </a:solidFill>
            </p:spPr>
            <p:txBody>
              <a:bodyPr wrap="square" lIns="0" tIns="0" rIns="0" bIns="0" rtlCol="0">
                <a:spAutoFit/>
              </a:bodyPr>
              <a:lstStyle/>
              <a:p>
                <a:pPr algn="ctr" rtl="0"/>
                <a:r>
                  <a:rPr lang="pt-BR" sz="1600" dirty="0">
                    <a:ea typeface="Amazon Ember Light" panose="020B0403020204020204" pitchFamily="34" charset="0"/>
                    <a:cs typeface="Amazon Ember Light" panose="020B0403020204020204" pitchFamily="34" charset="0"/>
                  </a:rPr>
                  <a:t>Gateway privado virtual</a:t>
                </a:r>
                <a:endParaRPr lang="en-US" sz="1600" dirty="0">
                  <a:ea typeface="Amazon Ember Light" panose="020B0403020204020204" pitchFamily="34" charset="0"/>
                  <a:cs typeface="Amazon Ember Light" panose="020B0403020204020204" pitchFamily="34" charset="0"/>
                </a:endParaRPr>
              </a:p>
            </p:txBody>
          </p:sp>
          <p:pic>
            <p:nvPicPr>
              <p:cNvPr id="29" name="Graphic 28">
                <a:extLst>
                  <a:ext uri="{FF2B5EF4-FFF2-40B4-BE49-F238E27FC236}">
                    <a16:creationId xmlns:a16="http://schemas.microsoft.com/office/drawing/2014/main" id="{31A2E32A-4126-4674-B174-AE74D81F34E7}"/>
                  </a:ext>
                  <a:ext uri="{C183D7F6-B498-43B3-948B-1728B52AA6E4}">
                    <adec:decorative xmlns="" xmlns:adec="http://schemas.microsoft.com/office/drawing/2017/decorative" val="1"/>
                  </a:ext>
                </a:extLst>
              </p:cNvPr>
              <p:cNvPicPr>
                <a:picLocks noChangeAspect="1"/>
              </p:cNvPicPr>
              <p:nvPr/>
            </p:nvPicPr>
            <p:blipFill>
              <a:blip r:embed="rId26">
                <a:extLst>
                  <a:ext uri="{96DAC541-7B7A-43D3-8B79-37D633B846F1}">
                    <asvg:svgBlip xmlns="" xmlns:asvg="http://schemas.microsoft.com/office/drawing/2016/SVG/main" r:embed="rId19"/>
                  </a:ext>
                </a:extLst>
              </a:blip>
              <a:stretch>
                <a:fillRect/>
              </a:stretch>
            </p:blipFill>
            <p:spPr>
              <a:xfrm>
                <a:off x="4601132" y="3044394"/>
                <a:ext cx="469900" cy="469900"/>
              </a:xfrm>
              <a:prstGeom prst="rect">
                <a:avLst/>
              </a:prstGeom>
            </p:spPr>
          </p:pic>
        </p:grpSp>
      </p:grpSp>
    </p:spTree>
    <p:custDataLst>
      <p:tags r:id="rId1"/>
    </p:custDataLst>
    <p:extLst>
      <p:ext uri="{BB962C8B-B14F-4D97-AF65-F5344CB8AC3E}">
        <p14:creationId xmlns:p14="http://schemas.microsoft.com/office/powerpoint/2010/main" val="1618206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9BBC87-8BEF-4F06-B726-05928C404BE3}"/>
              </a:ext>
            </a:extLst>
          </p:cNvPr>
          <p:cNvSpPr>
            <a:spLocks noGrp="1"/>
          </p:cNvSpPr>
          <p:nvPr>
            <p:ph type="title"/>
          </p:nvPr>
        </p:nvSpPr>
        <p:spPr/>
        <p:txBody>
          <a:bodyPr rtlCol="0"/>
          <a:lstStyle/>
          <a:p>
            <a:pPr rtl="0"/>
            <a:r>
              <a:rPr lang="pt-BR" dirty="0"/>
              <a:t>Habilitar alta disponibilidade: </a:t>
            </a:r>
            <a:r>
              <a:rPr lang="pt-BR" dirty="0" smtClean="0"/>
              <a:t/>
            </a:r>
            <a:br>
              <a:rPr lang="pt-BR" dirty="0" smtClean="0"/>
            </a:br>
            <a:r>
              <a:rPr lang="pt-BR" dirty="0" smtClean="0"/>
              <a:t>DX </a:t>
            </a:r>
            <a:r>
              <a:rPr lang="pt-BR" dirty="0"/>
              <a:t>com conexão VPN de backup</a:t>
            </a:r>
          </a:p>
        </p:txBody>
      </p:sp>
      <p:sp>
        <p:nvSpPr>
          <p:cNvPr id="50" name="TextBox 49">
            <a:extLst>
              <a:ext uri="{FF2B5EF4-FFF2-40B4-BE49-F238E27FC236}">
                <a16:creationId xmlns:a16="http://schemas.microsoft.com/office/drawing/2014/main" id="{FDED0CBC-DD3D-44F7-8B4D-D2E1E248AB78}"/>
              </a:ext>
            </a:extLst>
          </p:cNvPr>
          <p:cNvSpPr txBox="1"/>
          <p:nvPr/>
        </p:nvSpPr>
        <p:spPr>
          <a:xfrm>
            <a:off x="239306" y="5410753"/>
            <a:ext cx="5099473" cy="707886"/>
          </a:xfrm>
          <a:prstGeom prst="rect">
            <a:avLst/>
          </a:prstGeom>
          <a:noFill/>
        </p:spPr>
        <p:txBody>
          <a:bodyPr wrap="none" rtlCol="0">
            <a:spAutoFit/>
          </a:bodyPr>
          <a:lstStyle/>
          <a:p>
            <a:pPr marL="234950" indent="-234950" rtl="0">
              <a:buFont typeface="Arial" panose="020B0604020202020204" pitchFamily="34" charset="0"/>
              <a:buChar char="•"/>
            </a:pPr>
            <a:r>
              <a:rPr lang="pt-BR" sz="2000">
                <a:ea typeface="Amazon Ember Light" panose="020B0403020204020204" pitchFamily="34" charset="0"/>
                <a:cs typeface="Amazon Ember Light" panose="020B0403020204020204" pitchFamily="34" charset="0"/>
              </a:rPr>
              <a:t>Conexão VPN: até 1,25 Gbps</a:t>
            </a:r>
          </a:p>
          <a:p>
            <a:pPr marL="234950" indent="-234950" rtl="0">
              <a:buFont typeface="Arial" panose="020B0604020202020204" pitchFamily="34" charset="0"/>
              <a:buChar char="•"/>
            </a:pPr>
            <a:r>
              <a:rPr lang="pt-BR" sz="2000">
                <a:ea typeface="Amazon Ember Light" panose="020B0403020204020204" pitchFamily="34" charset="0"/>
                <a:cs typeface="Amazon Ember Light" panose="020B0403020204020204" pitchFamily="34" charset="0"/>
              </a:rPr>
              <a:t>AWS Direct Connect: 1 Gbps e 10 Gbps</a:t>
            </a:r>
          </a:p>
        </p:txBody>
      </p:sp>
      <p:grpSp>
        <p:nvGrpSpPr>
          <p:cNvPr id="2" name="Group 1" descr="Architecture diagram of a vpc that's connected to a corporate data center via AWS Direct Connect and via a backup VPN connection.">
            <a:extLst>
              <a:ext uri="{FF2B5EF4-FFF2-40B4-BE49-F238E27FC236}">
                <a16:creationId xmlns:a16="http://schemas.microsoft.com/office/drawing/2014/main" id="{95B89D48-83DC-4C3A-A18C-6A0ADDA1F211}"/>
              </a:ext>
            </a:extLst>
          </p:cNvPr>
          <p:cNvGrpSpPr/>
          <p:nvPr/>
        </p:nvGrpSpPr>
        <p:grpSpPr>
          <a:xfrm>
            <a:off x="1980410" y="1313513"/>
            <a:ext cx="8231181" cy="4937576"/>
            <a:chOff x="1980410" y="1313513"/>
            <a:chExt cx="8231181" cy="4937576"/>
          </a:xfrm>
        </p:grpSpPr>
        <p:grpSp>
          <p:nvGrpSpPr>
            <p:cNvPr id="28" name="Group 27">
              <a:extLst>
                <a:ext uri="{FF2B5EF4-FFF2-40B4-BE49-F238E27FC236}">
                  <a16:creationId xmlns:a16="http://schemas.microsoft.com/office/drawing/2014/main" id="{E6D5F095-3A95-4AA4-BE35-3E12681B3324}"/>
                </a:ext>
              </a:extLst>
            </p:cNvPr>
            <p:cNvGrpSpPr/>
            <p:nvPr/>
          </p:nvGrpSpPr>
          <p:grpSpPr>
            <a:xfrm>
              <a:off x="1980410" y="2323761"/>
              <a:ext cx="2005037" cy="1545703"/>
              <a:chOff x="635266" y="1993024"/>
              <a:chExt cx="2005037" cy="1545703"/>
            </a:xfrm>
          </p:grpSpPr>
          <p:sp>
            <p:nvSpPr>
              <p:cNvPr id="7" name="Rectangle 6">
                <a:extLst>
                  <a:ext uri="{FF2B5EF4-FFF2-40B4-BE49-F238E27FC236}">
                    <a16:creationId xmlns:a16="http://schemas.microsoft.com/office/drawing/2014/main" id="{B6495BA5-0B11-4432-862A-8FF6E12B1DE9}"/>
                  </a:ext>
                </a:extLst>
              </p:cNvPr>
              <p:cNvSpPr/>
              <p:nvPr/>
            </p:nvSpPr>
            <p:spPr>
              <a:xfrm>
                <a:off x="635266" y="1993024"/>
                <a:ext cx="1765300" cy="154570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p>
            </p:txBody>
          </p:sp>
          <p:pic>
            <p:nvPicPr>
              <p:cNvPr id="8" name="Graphic 7">
                <a:extLst>
                  <a:ext uri="{FF2B5EF4-FFF2-40B4-BE49-F238E27FC236}">
                    <a16:creationId xmlns:a16="http://schemas.microsoft.com/office/drawing/2014/main" id="{39926C98-4B5A-4255-91F3-246D7501E9EC}"/>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35266" y="1993025"/>
                <a:ext cx="457200" cy="457200"/>
              </a:xfrm>
              <a:prstGeom prst="rect">
                <a:avLst/>
              </a:prstGeom>
            </p:spPr>
          </p:pic>
          <p:pic>
            <p:nvPicPr>
              <p:cNvPr id="11" name="Graphic 10">
                <a:extLst>
                  <a:ext uri="{FF2B5EF4-FFF2-40B4-BE49-F238E27FC236}">
                    <a16:creationId xmlns:a16="http://schemas.microsoft.com/office/drawing/2014/main" id="{856909FC-1DC8-45FD-A114-E23427F646F6}"/>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170403" y="2662068"/>
                <a:ext cx="469900" cy="469900"/>
              </a:xfrm>
              <a:prstGeom prst="rect">
                <a:avLst/>
              </a:prstGeom>
            </p:spPr>
          </p:pic>
          <p:sp>
            <p:nvSpPr>
              <p:cNvPr id="17" name="TextBox 16">
                <a:extLst>
                  <a:ext uri="{FF2B5EF4-FFF2-40B4-BE49-F238E27FC236}">
                    <a16:creationId xmlns:a16="http://schemas.microsoft.com/office/drawing/2014/main" id="{CC9CD51A-AF6B-46E0-B13C-A6B2198F1641}"/>
                  </a:ext>
                </a:extLst>
              </p:cNvPr>
              <p:cNvSpPr txBox="1"/>
              <p:nvPr/>
            </p:nvSpPr>
            <p:spPr>
              <a:xfrm>
                <a:off x="754819" y="2624703"/>
                <a:ext cx="1562296" cy="584775"/>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Gateway privado virtual</a:t>
                </a:r>
                <a:endParaRPr lang="en-US" sz="1600" dirty="0">
                  <a:ea typeface="Amazon Ember Light" panose="020B0403020204020204" pitchFamily="34" charset="0"/>
                  <a:cs typeface="Amazon Ember Light" panose="020B0403020204020204" pitchFamily="34" charset="0"/>
                </a:endParaRPr>
              </a:p>
            </p:txBody>
          </p:sp>
        </p:grpSp>
        <p:grpSp>
          <p:nvGrpSpPr>
            <p:cNvPr id="26" name="Group 25">
              <a:extLst>
                <a:ext uri="{FF2B5EF4-FFF2-40B4-BE49-F238E27FC236}">
                  <a16:creationId xmlns:a16="http://schemas.microsoft.com/office/drawing/2014/main" id="{CF544F51-F53D-4574-A3FB-C6D6A1084393}"/>
                </a:ext>
              </a:extLst>
            </p:cNvPr>
            <p:cNvGrpSpPr/>
            <p:nvPr/>
          </p:nvGrpSpPr>
          <p:grpSpPr>
            <a:xfrm>
              <a:off x="4490494" y="3393028"/>
              <a:ext cx="2066801" cy="1771926"/>
              <a:chOff x="3789461" y="2660589"/>
              <a:chExt cx="2066801" cy="1771926"/>
            </a:xfrm>
          </p:grpSpPr>
          <p:pic>
            <p:nvPicPr>
              <p:cNvPr id="12" name="Graphic 11">
                <a:extLst>
                  <a:ext uri="{FF2B5EF4-FFF2-40B4-BE49-F238E27FC236}">
                    <a16:creationId xmlns:a16="http://schemas.microsoft.com/office/drawing/2014/main" id="{C1877B47-70E8-417D-A5AB-BE63B3151854}"/>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467261" y="3082588"/>
                <a:ext cx="711200" cy="711200"/>
              </a:xfrm>
              <a:prstGeom prst="rect">
                <a:avLst/>
              </a:prstGeom>
            </p:spPr>
          </p:pic>
          <p:sp>
            <p:nvSpPr>
              <p:cNvPr id="13" name="Rectangle 12">
                <a:extLst>
                  <a:ext uri="{FF2B5EF4-FFF2-40B4-BE49-F238E27FC236}">
                    <a16:creationId xmlns:a16="http://schemas.microsoft.com/office/drawing/2014/main" id="{D2CF1332-70B4-475E-9DB6-F248A9914852}"/>
                  </a:ext>
                </a:extLst>
              </p:cNvPr>
              <p:cNvSpPr/>
              <p:nvPr/>
            </p:nvSpPr>
            <p:spPr>
              <a:xfrm>
                <a:off x="3789461" y="2660589"/>
                <a:ext cx="2066801" cy="1771926"/>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Local do DX</a:t>
                </a:r>
              </a:p>
            </p:txBody>
          </p:sp>
          <p:sp>
            <p:nvSpPr>
              <p:cNvPr id="18" name="TextBox 17">
                <a:extLst>
                  <a:ext uri="{FF2B5EF4-FFF2-40B4-BE49-F238E27FC236}">
                    <a16:creationId xmlns:a16="http://schemas.microsoft.com/office/drawing/2014/main" id="{CC25F1DE-0742-4685-AFB9-0D6DA0666C96}"/>
                  </a:ext>
                </a:extLst>
              </p:cNvPr>
              <p:cNvSpPr txBox="1"/>
              <p:nvPr/>
            </p:nvSpPr>
            <p:spPr>
              <a:xfrm>
                <a:off x="4005916" y="3767870"/>
                <a:ext cx="1633890" cy="584775"/>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AWS Direct Connect</a:t>
                </a:r>
                <a:endParaRPr lang="en-US" sz="1600" dirty="0">
                  <a:ea typeface="Amazon Ember Light" panose="020B0403020204020204" pitchFamily="34" charset="0"/>
                  <a:cs typeface="Amazon Ember Light" panose="020B0403020204020204" pitchFamily="34" charset="0"/>
                </a:endParaRPr>
              </a:p>
            </p:txBody>
          </p:sp>
        </p:grpSp>
        <p:pic>
          <p:nvPicPr>
            <p:cNvPr id="9" name="Graphic 8">
              <a:extLst>
                <a:ext uri="{FF2B5EF4-FFF2-40B4-BE49-F238E27FC236}">
                  <a16:creationId xmlns:a16="http://schemas.microsoft.com/office/drawing/2014/main" id="{548FA347-76B8-46BF-AF04-F5C028323DB3}"/>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918987" y="3481144"/>
              <a:ext cx="469900" cy="469900"/>
            </a:xfrm>
            <a:prstGeom prst="rect">
              <a:avLst/>
            </a:prstGeom>
          </p:spPr>
        </p:pic>
        <p:sp>
          <p:nvSpPr>
            <p:cNvPr id="14" name="Rectangle 13">
              <a:extLst>
                <a:ext uri="{FF2B5EF4-FFF2-40B4-BE49-F238E27FC236}">
                  <a16:creationId xmlns:a16="http://schemas.microsoft.com/office/drawing/2014/main" id="{8C299E5D-9C67-4619-A5FD-C47F68817101}"/>
                </a:ext>
              </a:extLst>
            </p:cNvPr>
            <p:cNvSpPr/>
            <p:nvPr/>
          </p:nvSpPr>
          <p:spPr>
            <a:xfrm>
              <a:off x="8144789" y="2633942"/>
              <a:ext cx="2066802" cy="3617147"/>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Datacenter corporativo</a:t>
              </a:r>
            </a:p>
          </p:txBody>
        </p:sp>
        <p:pic>
          <p:nvPicPr>
            <p:cNvPr id="15" name="Graphic 14">
              <a:extLst>
                <a:ext uri="{FF2B5EF4-FFF2-40B4-BE49-F238E27FC236}">
                  <a16:creationId xmlns:a16="http://schemas.microsoft.com/office/drawing/2014/main" id="{82F6CDC2-2DF7-4659-B84D-5B13CE4111B8}"/>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8144789" y="2633943"/>
              <a:ext cx="457200" cy="457200"/>
            </a:xfrm>
            <a:prstGeom prst="rect">
              <a:avLst/>
            </a:prstGeom>
          </p:spPr>
        </p:pic>
        <p:pic>
          <p:nvPicPr>
            <p:cNvPr id="19" name="Graphic 18">
              <a:extLst>
                <a:ext uri="{FF2B5EF4-FFF2-40B4-BE49-F238E27FC236}">
                  <a16:creationId xmlns:a16="http://schemas.microsoft.com/office/drawing/2014/main" id="{2E1D7EA1-D496-477B-8F69-360B734402A7}"/>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931902" y="4966397"/>
              <a:ext cx="469900" cy="469900"/>
            </a:xfrm>
            <a:prstGeom prst="rect">
              <a:avLst/>
            </a:prstGeom>
          </p:spPr>
        </p:pic>
        <p:grpSp>
          <p:nvGrpSpPr>
            <p:cNvPr id="31" name="Group 30">
              <a:extLst>
                <a:ext uri="{FF2B5EF4-FFF2-40B4-BE49-F238E27FC236}">
                  <a16:creationId xmlns:a16="http://schemas.microsoft.com/office/drawing/2014/main" id="{2D44E164-5EEC-4A85-9DAE-0ACEF366D3DE}"/>
                </a:ext>
              </a:extLst>
            </p:cNvPr>
            <p:cNvGrpSpPr/>
            <p:nvPr/>
          </p:nvGrpSpPr>
          <p:grpSpPr>
            <a:xfrm>
              <a:off x="5551930" y="1670516"/>
              <a:ext cx="1281404" cy="1037826"/>
              <a:chOff x="3853348" y="1151364"/>
              <a:chExt cx="1281404" cy="1037826"/>
            </a:xfrm>
          </p:grpSpPr>
          <p:pic>
            <p:nvPicPr>
              <p:cNvPr id="10" name="Graphic 9">
                <a:extLst>
                  <a:ext uri="{FF2B5EF4-FFF2-40B4-BE49-F238E27FC236}">
                    <a16:creationId xmlns:a16="http://schemas.microsoft.com/office/drawing/2014/main" id="{41C94AB7-7596-415C-A985-368E31C804E4}"/>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341397" y="1151364"/>
                <a:ext cx="469900" cy="469900"/>
              </a:xfrm>
              <a:prstGeom prst="rect">
                <a:avLst/>
              </a:prstGeom>
            </p:spPr>
          </p:pic>
          <p:sp>
            <p:nvSpPr>
              <p:cNvPr id="20" name="TextBox 19">
                <a:extLst>
                  <a:ext uri="{FF2B5EF4-FFF2-40B4-BE49-F238E27FC236}">
                    <a16:creationId xmlns:a16="http://schemas.microsoft.com/office/drawing/2014/main" id="{3D01EEC0-D4C9-4ACD-A38D-CE24B7DC81E4}"/>
                  </a:ext>
                </a:extLst>
              </p:cNvPr>
              <p:cNvSpPr txBox="1"/>
              <p:nvPr/>
            </p:nvSpPr>
            <p:spPr>
              <a:xfrm>
                <a:off x="3853348" y="1604415"/>
                <a:ext cx="1281404" cy="584775"/>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Conexão VPN</a:t>
                </a:r>
                <a:endParaRPr lang="en-US" sz="1600" dirty="0">
                  <a:ea typeface="Amazon Ember Light" panose="020B0403020204020204" pitchFamily="34" charset="0"/>
                  <a:cs typeface="Amazon Ember Light" panose="020B0403020204020204" pitchFamily="34" charset="0"/>
                </a:endParaRPr>
              </a:p>
            </p:txBody>
          </p:sp>
        </p:grpSp>
        <p:grpSp>
          <p:nvGrpSpPr>
            <p:cNvPr id="32" name="Group 31">
              <a:extLst>
                <a:ext uri="{FF2B5EF4-FFF2-40B4-BE49-F238E27FC236}">
                  <a16:creationId xmlns:a16="http://schemas.microsoft.com/office/drawing/2014/main" id="{6D2C028E-2E13-41DE-B08E-E5E9465A3FF8}"/>
                </a:ext>
              </a:extLst>
            </p:cNvPr>
            <p:cNvGrpSpPr/>
            <p:nvPr/>
          </p:nvGrpSpPr>
          <p:grpSpPr>
            <a:xfrm>
              <a:off x="6471130" y="1313513"/>
              <a:ext cx="965836" cy="1083677"/>
              <a:chOff x="6427845" y="982776"/>
              <a:chExt cx="965836" cy="1083677"/>
            </a:xfrm>
          </p:grpSpPr>
          <p:pic>
            <p:nvPicPr>
              <p:cNvPr id="16" name="Graphic 15">
                <a:extLst>
                  <a:ext uri="{FF2B5EF4-FFF2-40B4-BE49-F238E27FC236}">
                    <a16:creationId xmlns:a16="http://schemas.microsoft.com/office/drawing/2014/main" id="{5E2AC04B-F34C-4387-8396-445FE74568C6}"/>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6427845" y="982776"/>
                <a:ext cx="914400" cy="914400"/>
              </a:xfrm>
              <a:prstGeom prst="rect">
                <a:avLst/>
              </a:prstGeom>
            </p:spPr>
          </p:pic>
          <p:sp>
            <p:nvSpPr>
              <p:cNvPr id="21" name="TextBox 20">
                <a:extLst>
                  <a:ext uri="{FF2B5EF4-FFF2-40B4-BE49-F238E27FC236}">
                    <a16:creationId xmlns:a16="http://schemas.microsoft.com/office/drawing/2014/main" id="{6AFA3E25-F087-41A5-81DE-6F4ED4188427}"/>
                  </a:ext>
                </a:extLst>
              </p:cNvPr>
              <p:cNvSpPr txBox="1"/>
              <p:nvPr/>
            </p:nvSpPr>
            <p:spPr>
              <a:xfrm>
                <a:off x="6495678" y="1727899"/>
                <a:ext cx="898003" cy="338554"/>
              </a:xfrm>
              <a:prstGeom prst="rect">
                <a:avLst/>
              </a:prstGeom>
              <a:noFill/>
            </p:spPr>
            <p:txBody>
              <a:bodyPr wrap="none" rtlCol="0">
                <a:spAutoFit/>
              </a:bodyPr>
              <a:lstStyle/>
              <a:p>
                <a:pPr rtl="0"/>
                <a:r>
                  <a:rPr lang="pt-BR" sz="1600" dirty="0">
                    <a:ea typeface="Amazon Ember Light" panose="020B0403020204020204" pitchFamily="34" charset="0"/>
                    <a:cs typeface="Amazon Ember Light" panose="020B0403020204020204" pitchFamily="34" charset="0"/>
                  </a:rPr>
                  <a:t>Internet</a:t>
                </a:r>
              </a:p>
            </p:txBody>
          </p:sp>
        </p:grpSp>
        <p:sp>
          <p:nvSpPr>
            <p:cNvPr id="22" name="Cloud 21">
              <a:extLst>
                <a:ext uri="{FF2B5EF4-FFF2-40B4-BE49-F238E27FC236}">
                  <a16:creationId xmlns:a16="http://schemas.microsoft.com/office/drawing/2014/main" id="{E6D56397-45D7-4FB6-80CC-2C1A4B0E2B7E}"/>
                </a:ext>
              </a:extLst>
            </p:cNvPr>
            <p:cNvSpPr/>
            <p:nvPr/>
          </p:nvSpPr>
          <p:spPr>
            <a:xfrm>
              <a:off x="5712638" y="4829778"/>
              <a:ext cx="2232190" cy="1127056"/>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dirty="0">
                  <a:solidFill>
                    <a:schemeClr val="tx1"/>
                  </a:solidFill>
                </a:rPr>
                <a:t/>
              </a:r>
              <a:br>
                <a:rPr lang="en-US" dirty="0">
                  <a:solidFill>
                    <a:schemeClr val="tx1"/>
                  </a:solidFill>
                </a:rPr>
              </a:br>
              <a:r>
                <a:rPr lang="pt-BR">
                  <a:solidFill>
                    <a:schemeClr val="tx1"/>
                  </a:solidFill>
                </a:rPr>
                <a:t>Parceiro do APN DX</a:t>
              </a:r>
            </a:p>
          </p:txBody>
        </p:sp>
        <p:cxnSp>
          <p:nvCxnSpPr>
            <p:cNvPr id="36" name="Connector: Elbow 35">
              <a:extLst>
                <a:ext uri="{FF2B5EF4-FFF2-40B4-BE49-F238E27FC236}">
                  <a16:creationId xmlns:a16="http://schemas.microsoft.com/office/drawing/2014/main" id="{563FDD0A-4B69-4F43-AD08-403B035F6443}"/>
                </a:ext>
              </a:extLst>
            </p:cNvPr>
            <p:cNvCxnSpPr>
              <a:cxnSpLocks/>
              <a:stCxn id="16" idx="3"/>
              <a:endCxn id="9" idx="1"/>
            </p:cNvCxnSpPr>
            <p:nvPr/>
          </p:nvCxnSpPr>
          <p:spPr>
            <a:xfrm>
              <a:off x="7385530" y="1770713"/>
              <a:ext cx="533457" cy="194538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FF54366-A478-460A-B5D7-9F5B549469BF}"/>
                </a:ext>
              </a:extLst>
            </p:cNvPr>
            <p:cNvSpPr txBox="1"/>
            <p:nvPr/>
          </p:nvSpPr>
          <p:spPr>
            <a:xfrm>
              <a:off x="7528282" y="3996360"/>
              <a:ext cx="1255954" cy="492443"/>
            </a:xfrm>
            <a:prstGeom prst="rect">
              <a:avLst/>
            </a:prstGeom>
            <a:solidFill>
              <a:schemeClr val="bg1"/>
            </a:solidFill>
          </p:spPr>
          <p:txBody>
            <a:bodyPr wrap="square" lIns="0" tIns="0" rIns="0" bIns="0" rtlCol="0">
              <a:spAutoFit/>
            </a:bodyPr>
            <a:lstStyle/>
            <a:p>
              <a:pPr algn="ctr" rtl="0"/>
              <a:r>
                <a:rPr lang="pt-BR" sz="1600" dirty="0">
                  <a:ea typeface="Amazon Ember Light" panose="020B0403020204020204" pitchFamily="34" charset="0"/>
                  <a:cs typeface="Amazon Ember Light" panose="020B0403020204020204" pitchFamily="34" charset="0"/>
                </a:rPr>
                <a:t>Gateway </a:t>
              </a:r>
              <a:r>
                <a:rPr lang="pt-BR" sz="1600" dirty="0" smtClean="0">
                  <a:ea typeface="Amazon Ember Light" panose="020B0403020204020204" pitchFamily="34" charset="0"/>
                  <a:cs typeface="Amazon Ember Light" panose="020B0403020204020204" pitchFamily="34" charset="0"/>
                </a:rPr>
                <a:t/>
              </a:r>
              <a:br>
                <a:rPr lang="pt-BR" sz="1600" dirty="0" smtClean="0">
                  <a:ea typeface="Amazon Ember Light" panose="020B0403020204020204" pitchFamily="34" charset="0"/>
                  <a:cs typeface="Amazon Ember Light" panose="020B0403020204020204" pitchFamily="34" charset="0"/>
                </a:rPr>
              </a:br>
              <a:r>
                <a:rPr lang="pt-BR" sz="1600" dirty="0" smtClean="0">
                  <a:ea typeface="Amazon Ember Light" panose="020B0403020204020204" pitchFamily="34" charset="0"/>
                  <a:cs typeface="Amazon Ember Light" panose="020B0403020204020204" pitchFamily="34" charset="0"/>
                </a:rPr>
                <a:t>do </a:t>
              </a:r>
              <a:r>
                <a:rPr lang="pt-BR" sz="1600" dirty="0">
                  <a:ea typeface="Amazon Ember Light" panose="020B0403020204020204" pitchFamily="34" charset="0"/>
                  <a:cs typeface="Amazon Ember Light" panose="020B0403020204020204" pitchFamily="34" charset="0"/>
                </a:rPr>
                <a:t>cliente</a:t>
              </a:r>
              <a:endParaRPr lang="en-US" sz="1600" dirty="0">
                <a:ea typeface="Amazon Ember Light" panose="020B0403020204020204" pitchFamily="34" charset="0"/>
                <a:cs typeface="Amazon Ember Light" panose="020B0403020204020204" pitchFamily="34" charset="0"/>
              </a:endParaRPr>
            </a:p>
          </p:txBody>
        </p:sp>
        <p:sp>
          <p:nvSpPr>
            <p:cNvPr id="39" name="TextBox 38">
              <a:extLst>
                <a:ext uri="{FF2B5EF4-FFF2-40B4-BE49-F238E27FC236}">
                  <a16:creationId xmlns:a16="http://schemas.microsoft.com/office/drawing/2014/main" id="{20EE1FDA-6E92-4786-A9E6-31CCB4C55C5D}"/>
                </a:ext>
              </a:extLst>
            </p:cNvPr>
            <p:cNvSpPr txBox="1"/>
            <p:nvPr/>
          </p:nvSpPr>
          <p:spPr>
            <a:xfrm>
              <a:off x="7708497" y="5533864"/>
              <a:ext cx="893492" cy="492443"/>
            </a:xfrm>
            <a:prstGeom prst="rect">
              <a:avLst/>
            </a:prstGeom>
            <a:solidFill>
              <a:schemeClr val="bg1"/>
            </a:solidFill>
          </p:spPr>
          <p:txBody>
            <a:bodyPr wrap="square" lIns="0" tIns="0" rIns="0" bIns="0" rtlCol="0">
              <a:spAutoFit/>
            </a:bodyPr>
            <a:lstStyle/>
            <a:p>
              <a:pPr algn="ctr" rtl="0"/>
              <a:r>
                <a:rPr lang="pt-BR" sz="1600">
                  <a:ea typeface="Amazon Ember Light" panose="020B0403020204020204" pitchFamily="34" charset="0"/>
                  <a:cs typeface="Amazon Ember Light" panose="020B0403020204020204" pitchFamily="34" charset="0"/>
                </a:rPr>
                <a:t>Gateway do cliente</a:t>
              </a:r>
              <a:endParaRPr lang="en-US" sz="1600" dirty="0">
                <a:ea typeface="Amazon Ember Light" panose="020B0403020204020204" pitchFamily="34" charset="0"/>
                <a:cs typeface="Amazon Ember Light" panose="020B0403020204020204" pitchFamily="34" charset="0"/>
              </a:endParaRPr>
            </a:p>
          </p:txBody>
        </p:sp>
        <p:cxnSp>
          <p:nvCxnSpPr>
            <p:cNvPr id="43" name="Straight Connector 42">
              <a:extLst>
                <a:ext uri="{FF2B5EF4-FFF2-40B4-BE49-F238E27FC236}">
                  <a16:creationId xmlns:a16="http://schemas.microsoft.com/office/drawing/2014/main" id="{CE658BE1-4D0E-46B3-9CCE-3991CEA63CEB}"/>
                </a:ext>
              </a:extLst>
            </p:cNvPr>
            <p:cNvCxnSpPr>
              <a:cxnSpLocks/>
              <a:stCxn id="11" idx="2"/>
              <a:endCxn id="12" idx="1"/>
            </p:cNvCxnSpPr>
            <p:nvPr/>
          </p:nvCxnSpPr>
          <p:spPr>
            <a:xfrm>
              <a:off x="3750497" y="3462705"/>
              <a:ext cx="1417797" cy="7079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4590705-1C72-49A3-B593-4ECA6D571F84}"/>
                </a:ext>
              </a:extLst>
            </p:cNvPr>
            <p:cNvCxnSpPr>
              <a:cxnSpLocks/>
              <a:stCxn id="12" idx="3"/>
              <a:endCxn id="19" idx="1"/>
            </p:cNvCxnSpPr>
            <p:nvPr/>
          </p:nvCxnSpPr>
          <p:spPr>
            <a:xfrm>
              <a:off x="5879494" y="4170627"/>
              <a:ext cx="2052408" cy="1030720"/>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9F693318-D8DF-48FD-B455-BA9D009777E9}"/>
                </a:ext>
                <a:ext uri="{C183D7F6-B498-43B3-948B-1728B52AA6E4}">
                  <adec:decorative xmlns="" xmlns:adec="http://schemas.microsoft.com/office/drawing/2017/decorative" val="1"/>
                </a:ext>
              </a:extLst>
            </p:cNvPr>
            <p:cNvCxnSpPr>
              <a:cxnSpLocks/>
              <a:stCxn id="11" idx="0"/>
              <a:endCxn id="10" idx="1"/>
            </p:cNvCxnSpPr>
            <p:nvPr/>
          </p:nvCxnSpPr>
          <p:spPr>
            <a:xfrm flipV="1">
              <a:off x="3750497" y="1905466"/>
              <a:ext cx="2289482" cy="1087339"/>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84781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5215-F205-4C03-9DF1-262D53CE8E0E}"/>
              </a:ext>
            </a:extLst>
          </p:cNvPr>
          <p:cNvSpPr>
            <a:spLocks noGrp="1"/>
          </p:cNvSpPr>
          <p:nvPr>
            <p:ph type="title"/>
          </p:nvPr>
        </p:nvSpPr>
        <p:spPr/>
        <p:txBody>
          <a:bodyPr rtlCol="0"/>
          <a:lstStyle/>
          <a:p>
            <a:pPr rtl="0"/>
            <a:r>
              <a:rPr lang="pt-BR" dirty="0"/>
              <a:t>Permitir alta resiliência para cargas </a:t>
            </a:r>
            <a:r>
              <a:rPr lang="pt-BR" dirty="0" smtClean="0"/>
              <a:t/>
            </a:r>
            <a:br>
              <a:rPr lang="pt-BR" dirty="0" smtClean="0"/>
            </a:br>
            <a:r>
              <a:rPr lang="pt-BR" dirty="0" smtClean="0"/>
              <a:t>de </a:t>
            </a:r>
            <a:r>
              <a:rPr lang="pt-BR" dirty="0"/>
              <a:t>trabalho críticas com o DX</a:t>
            </a:r>
          </a:p>
        </p:txBody>
      </p:sp>
      <p:grpSp>
        <p:nvGrpSpPr>
          <p:cNvPr id="52" name="Group 51" descr="architecture diagram of a vpc that's connected to two different corporate data centers via two different DX locations.">
            <a:extLst>
              <a:ext uri="{FF2B5EF4-FFF2-40B4-BE49-F238E27FC236}">
                <a16:creationId xmlns:a16="http://schemas.microsoft.com/office/drawing/2014/main" id="{78CFABAE-7315-4FDF-ACB3-B00486BD5B3A}"/>
              </a:ext>
            </a:extLst>
          </p:cNvPr>
          <p:cNvGrpSpPr/>
          <p:nvPr/>
        </p:nvGrpSpPr>
        <p:grpSpPr>
          <a:xfrm>
            <a:off x="2128046" y="1294864"/>
            <a:ext cx="7923581" cy="4881767"/>
            <a:chOff x="1968082" y="1294864"/>
            <a:chExt cx="7923581" cy="4881767"/>
          </a:xfrm>
        </p:grpSpPr>
        <p:grpSp>
          <p:nvGrpSpPr>
            <p:cNvPr id="6" name="Group 5">
              <a:extLst>
                <a:ext uri="{FF2B5EF4-FFF2-40B4-BE49-F238E27FC236}">
                  <a16:creationId xmlns:a16="http://schemas.microsoft.com/office/drawing/2014/main" id="{15C40EBB-7E5D-4E10-A7B6-F02F90D93A4E}"/>
                </a:ext>
              </a:extLst>
            </p:cNvPr>
            <p:cNvGrpSpPr/>
            <p:nvPr/>
          </p:nvGrpSpPr>
          <p:grpSpPr>
            <a:xfrm>
              <a:off x="1968082" y="2752292"/>
              <a:ext cx="2017365" cy="1545703"/>
              <a:chOff x="622938" y="1615072"/>
              <a:chExt cx="2017365" cy="1545703"/>
            </a:xfrm>
          </p:grpSpPr>
          <p:sp>
            <p:nvSpPr>
              <p:cNvPr id="28" name="Rectangle 27">
                <a:extLst>
                  <a:ext uri="{FF2B5EF4-FFF2-40B4-BE49-F238E27FC236}">
                    <a16:creationId xmlns:a16="http://schemas.microsoft.com/office/drawing/2014/main" id="{4A544838-8B9A-47ED-BF77-F67110CE4D5A}"/>
                  </a:ext>
                </a:extLst>
              </p:cNvPr>
              <p:cNvSpPr/>
              <p:nvPr/>
            </p:nvSpPr>
            <p:spPr>
              <a:xfrm>
                <a:off x="635266" y="1615072"/>
                <a:ext cx="1765300" cy="154570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p>
            </p:txBody>
          </p:sp>
          <p:pic>
            <p:nvPicPr>
              <p:cNvPr id="29" name="Graphic 28">
                <a:extLst>
                  <a:ext uri="{FF2B5EF4-FFF2-40B4-BE49-F238E27FC236}">
                    <a16:creationId xmlns:a16="http://schemas.microsoft.com/office/drawing/2014/main" id="{E8A6C671-9634-4AC0-94F0-5A78AE1E58B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35266" y="1615073"/>
                <a:ext cx="457200" cy="457200"/>
              </a:xfrm>
              <a:prstGeom prst="rect">
                <a:avLst/>
              </a:prstGeom>
            </p:spPr>
          </p:pic>
          <p:pic>
            <p:nvPicPr>
              <p:cNvPr id="30" name="Graphic 29">
                <a:extLst>
                  <a:ext uri="{FF2B5EF4-FFF2-40B4-BE49-F238E27FC236}">
                    <a16:creationId xmlns:a16="http://schemas.microsoft.com/office/drawing/2014/main" id="{28BD26F7-D115-48A1-9964-59977E907704}"/>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170403" y="2235348"/>
                <a:ext cx="469900" cy="469900"/>
              </a:xfrm>
              <a:prstGeom prst="rect">
                <a:avLst/>
              </a:prstGeom>
            </p:spPr>
          </p:pic>
          <p:sp>
            <p:nvSpPr>
              <p:cNvPr id="31" name="TextBox 30">
                <a:extLst>
                  <a:ext uri="{FF2B5EF4-FFF2-40B4-BE49-F238E27FC236}">
                    <a16:creationId xmlns:a16="http://schemas.microsoft.com/office/drawing/2014/main" id="{056F5EF7-8EDA-4CB1-8B6F-F805A2EFBCB9}"/>
                  </a:ext>
                </a:extLst>
              </p:cNvPr>
              <p:cNvSpPr txBox="1"/>
              <p:nvPr/>
            </p:nvSpPr>
            <p:spPr>
              <a:xfrm>
                <a:off x="622938" y="2157787"/>
                <a:ext cx="1777628" cy="584775"/>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Gateway </a:t>
                </a:r>
                <a:r>
                  <a:rPr lang="pt-BR" sz="1600" dirty="0" smtClean="0">
                    <a:ea typeface="Amazon Ember Light" panose="020B0403020204020204" pitchFamily="34" charset="0"/>
                    <a:cs typeface="Amazon Ember Light" panose="020B0403020204020204" pitchFamily="34" charset="0"/>
                  </a:rPr>
                  <a:t/>
                </a:r>
                <a:br>
                  <a:rPr lang="pt-BR" sz="1600" dirty="0" smtClean="0">
                    <a:ea typeface="Amazon Ember Light" panose="020B0403020204020204" pitchFamily="34" charset="0"/>
                    <a:cs typeface="Amazon Ember Light" panose="020B0403020204020204" pitchFamily="34" charset="0"/>
                  </a:rPr>
                </a:br>
                <a:r>
                  <a:rPr lang="pt-BR" sz="1600" dirty="0" smtClean="0">
                    <a:ea typeface="Amazon Ember Light" panose="020B0403020204020204" pitchFamily="34" charset="0"/>
                    <a:cs typeface="Amazon Ember Light" panose="020B0403020204020204" pitchFamily="34" charset="0"/>
                  </a:rPr>
                  <a:t>privado </a:t>
                </a:r>
                <a:r>
                  <a:rPr lang="pt-BR" sz="1600" dirty="0">
                    <a:ea typeface="Amazon Ember Light" panose="020B0403020204020204" pitchFamily="34" charset="0"/>
                    <a:cs typeface="Amazon Ember Light" panose="020B0403020204020204" pitchFamily="34" charset="0"/>
                  </a:rPr>
                  <a:t>virtual</a:t>
                </a:r>
                <a:endParaRPr lang="en-US" sz="1600" dirty="0">
                  <a:ea typeface="Amazon Ember Light" panose="020B0403020204020204" pitchFamily="34" charset="0"/>
                  <a:cs typeface="Amazon Ember Light" panose="020B0403020204020204" pitchFamily="34" charset="0"/>
                </a:endParaRPr>
              </a:p>
            </p:txBody>
          </p:sp>
        </p:grpSp>
        <p:grpSp>
          <p:nvGrpSpPr>
            <p:cNvPr id="7" name="Group 6">
              <a:extLst>
                <a:ext uri="{FF2B5EF4-FFF2-40B4-BE49-F238E27FC236}">
                  <a16:creationId xmlns:a16="http://schemas.microsoft.com/office/drawing/2014/main" id="{077628E1-E3E0-4C4E-B7A3-0362341537BB}"/>
                </a:ext>
              </a:extLst>
            </p:cNvPr>
            <p:cNvGrpSpPr/>
            <p:nvPr/>
          </p:nvGrpSpPr>
          <p:grpSpPr>
            <a:xfrm>
              <a:off x="4490494" y="4404705"/>
              <a:ext cx="2066801" cy="1771926"/>
              <a:chOff x="3789461" y="2660589"/>
              <a:chExt cx="2066801" cy="1771926"/>
            </a:xfrm>
          </p:grpSpPr>
          <p:pic>
            <p:nvPicPr>
              <p:cNvPr id="25" name="Graphic 24">
                <a:extLst>
                  <a:ext uri="{FF2B5EF4-FFF2-40B4-BE49-F238E27FC236}">
                    <a16:creationId xmlns:a16="http://schemas.microsoft.com/office/drawing/2014/main" id="{6DA3EBC4-2DFC-4743-A98E-ADDF7DF3644B}"/>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467261" y="3082588"/>
                <a:ext cx="711200" cy="711200"/>
              </a:xfrm>
              <a:prstGeom prst="rect">
                <a:avLst/>
              </a:prstGeom>
            </p:spPr>
          </p:pic>
          <p:sp>
            <p:nvSpPr>
              <p:cNvPr id="26" name="Rectangle 25">
                <a:extLst>
                  <a:ext uri="{FF2B5EF4-FFF2-40B4-BE49-F238E27FC236}">
                    <a16:creationId xmlns:a16="http://schemas.microsoft.com/office/drawing/2014/main" id="{031FAC04-D67F-41A6-AF8E-C79181E4B64D}"/>
                  </a:ext>
                </a:extLst>
              </p:cNvPr>
              <p:cNvSpPr/>
              <p:nvPr/>
            </p:nvSpPr>
            <p:spPr>
              <a:xfrm>
                <a:off x="3789461" y="2660589"/>
                <a:ext cx="2066801" cy="1771926"/>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Local do DX 2</a:t>
                </a:r>
              </a:p>
            </p:txBody>
          </p:sp>
          <p:sp>
            <p:nvSpPr>
              <p:cNvPr id="27" name="TextBox 26">
                <a:extLst>
                  <a:ext uri="{FF2B5EF4-FFF2-40B4-BE49-F238E27FC236}">
                    <a16:creationId xmlns:a16="http://schemas.microsoft.com/office/drawing/2014/main" id="{E5BE18A0-4C15-4970-BF27-30AD50820E36}"/>
                  </a:ext>
                </a:extLst>
              </p:cNvPr>
              <p:cNvSpPr txBox="1"/>
              <p:nvPr/>
            </p:nvSpPr>
            <p:spPr>
              <a:xfrm>
                <a:off x="4105919" y="3787490"/>
                <a:ext cx="1433884" cy="584775"/>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AWS Direct Connect</a:t>
                </a:r>
                <a:endParaRPr lang="en-US" sz="1600" dirty="0">
                  <a:ea typeface="Amazon Ember Light" panose="020B0403020204020204" pitchFamily="34" charset="0"/>
                  <a:cs typeface="Amazon Ember Light" panose="020B0403020204020204" pitchFamily="34" charset="0"/>
                </a:endParaRPr>
              </a:p>
            </p:txBody>
          </p:sp>
        </p:grpSp>
        <p:grpSp>
          <p:nvGrpSpPr>
            <p:cNvPr id="40" name="Group 39">
              <a:extLst>
                <a:ext uri="{FF2B5EF4-FFF2-40B4-BE49-F238E27FC236}">
                  <a16:creationId xmlns:a16="http://schemas.microsoft.com/office/drawing/2014/main" id="{6B557FC9-A4A0-4CEB-AC9C-7667ACB7005B}"/>
                </a:ext>
              </a:extLst>
            </p:cNvPr>
            <p:cNvGrpSpPr/>
            <p:nvPr/>
          </p:nvGrpSpPr>
          <p:grpSpPr>
            <a:xfrm>
              <a:off x="7153321" y="1294864"/>
              <a:ext cx="2738342" cy="1828800"/>
              <a:chOff x="7473249" y="2633940"/>
              <a:chExt cx="2738342" cy="1828800"/>
            </a:xfrm>
          </p:grpSpPr>
          <p:pic>
            <p:nvPicPr>
              <p:cNvPr id="8" name="Graphic 7">
                <a:extLst>
                  <a:ext uri="{FF2B5EF4-FFF2-40B4-BE49-F238E27FC236}">
                    <a16:creationId xmlns:a16="http://schemas.microsoft.com/office/drawing/2014/main" id="{59F01BD0-D233-4803-B683-F0E2D6120629}"/>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918987" y="3286592"/>
                <a:ext cx="469900" cy="469900"/>
              </a:xfrm>
              <a:prstGeom prst="rect">
                <a:avLst/>
              </a:prstGeom>
            </p:spPr>
          </p:pic>
          <p:sp>
            <p:nvSpPr>
              <p:cNvPr id="9" name="Rectangle 8">
                <a:extLst>
                  <a:ext uri="{FF2B5EF4-FFF2-40B4-BE49-F238E27FC236}">
                    <a16:creationId xmlns:a16="http://schemas.microsoft.com/office/drawing/2014/main" id="{60372768-8AD2-4E86-8A31-281FE90A60E0}"/>
                  </a:ext>
                </a:extLst>
              </p:cNvPr>
              <p:cNvSpPr/>
              <p:nvPr/>
            </p:nvSpPr>
            <p:spPr>
              <a:xfrm>
                <a:off x="8144789" y="2633940"/>
                <a:ext cx="2066802" cy="1828800"/>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Datacenter corporativo</a:t>
                </a:r>
              </a:p>
            </p:txBody>
          </p:sp>
          <p:pic>
            <p:nvPicPr>
              <p:cNvPr id="10" name="Graphic 9">
                <a:extLst>
                  <a:ext uri="{FF2B5EF4-FFF2-40B4-BE49-F238E27FC236}">
                    <a16:creationId xmlns:a16="http://schemas.microsoft.com/office/drawing/2014/main" id="{EEB8AC1A-575B-40B3-A810-745668CE436F}"/>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8144789" y="2633943"/>
                <a:ext cx="457200" cy="457200"/>
              </a:xfrm>
              <a:prstGeom prst="rect">
                <a:avLst/>
              </a:prstGeom>
            </p:spPr>
          </p:pic>
          <p:sp>
            <p:nvSpPr>
              <p:cNvPr id="17" name="TextBox 16">
                <a:extLst>
                  <a:ext uri="{FF2B5EF4-FFF2-40B4-BE49-F238E27FC236}">
                    <a16:creationId xmlns:a16="http://schemas.microsoft.com/office/drawing/2014/main" id="{1D0E5616-2C09-4448-98FF-E86B222215AE}"/>
                  </a:ext>
                </a:extLst>
              </p:cNvPr>
              <p:cNvSpPr txBox="1"/>
              <p:nvPr/>
            </p:nvSpPr>
            <p:spPr>
              <a:xfrm>
                <a:off x="7473249" y="3799605"/>
                <a:ext cx="1366020" cy="492443"/>
              </a:xfrm>
              <a:prstGeom prst="rect">
                <a:avLst/>
              </a:prstGeom>
              <a:solidFill>
                <a:schemeClr val="bg1"/>
              </a:solidFill>
            </p:spPr>
            <p:txBody>
              <a:bodyPr wrap="square" lIns="0" tIns="0" rIns="0" bIns="0" rtlCol="0">
                <a:spAutoFit/>
              </a:bodyPr>
              <a:lstStyle/>
              <a:p>
                <a:pPr algn="ctr" rtl="0"/>
                <a:r>
                  <a:rPr lang="pt-BR" sz="1600" dirty="0">
                    <a:ea typeface="Amazon Ember Light" panose="020B0403020204020204" pitchFamily="34" charset="0"/>
                    <a:cs typeface="Amazon Ember Light" panose="020B0403020204020204" pitchFamily="34" charset="0"/>
                  </a:rPr>
                  <a:t>Gateway </a:t>
                </a:r>
                <a:r>
                  <a:rPr lang="pt-BR" sz="1600" dirty="0" smtClean="0">
                    <a:ea typeface="Amazon Ember Light" panose="020B0403020204020204" pitchFamily="34" charset="0"/>
                    <a:cs typeface="Amazon Ember Light" panose="020B0403020204020204" pitchFamily="34" charset="0"/>
                  </a:rPr>
                  <a:t/>
                </a:r>
                <a:br>
                  <a:rPr lang="pt-BR" sz="1600" dirty="0" smtClean="0">
                    <a:ea typeface="Amazon Ember Light" panose="020B0403020204020204" pitchFamily="34" charset="0"/>
                    <a:cs typeface="Amazon Ember Light" panose="020B0403020204020204" pitchFamily="34" charset="0"/>
                  </a:rPr>
                </a:br>
                <a:r>
                  <a:rPr lang="pt-BR" sz="1600" dirty="0" smtClean="0">
                    <a:ea typeface="Amazon Ember Light" panose="020B0403020204020204" pitchFamily="34" charset="0"/>
                    <a:cs typeface="Amazon Ember Light" panose="020B0403020204020204" pitchFamily="34" charset="0"/>
                  </a:rPr>
                  <a:t>do </a:t>
                </a:r>
                <a:r>
                  <a:rPr lang="pt-BR" sz="1600" dirty="0">
                    <a:ea typeface="Amazon Ember Light" panose="020B0403020204020204" pitchFamily="34" charset="0"/>
                    <a:cs typeface="Amazon Ember Light" panose="020B0403020204020204" pitchFamily="34" charset="0"/>
                  </a:rPr>
                  <a:t>cliente</a:t>
                </a:r>
                <a:endParaRPr lang="en-US" sz="1600" dirty="0">
                  <a:ea typeface="Amazon Ember Light" panose="020B0403020204020204" pitchFamily="34" charset="0"/>
                  <a:cs typeface="Amazon Ember Light" panose="020B0403020204020204" pitchFamily="34" charset="0"/>
                </a:endParaRPr>
              </a:p>
            </p:txBody>
          </p:sp>
        </p:grpSp>
        <p:cxnSp>
          <p:nvCxnSpPr>
            <p:cNvPr id="19" name="Straight Connector 18">
              <a:extLst>
                <a:ext uri="{FF2B5EF4-FFF2-40B4-BE49-F238E27FC236}">
                  <a16:creationId xmlns:a16="http://schemas.microsoft.com/office/drawing/2014/main" id="{CF19968B-8424-4066-AB42-65E0A40240EE}"/>
                </a:ext>
              </a:extLst>
            </p:cNvPr>
            <p:cNvCxnSpPr>
              <a:cxnSpLocks/>
              <a:stCxn id="30" idx="2"/>
              <a:endCxn id="25" idx="1"/>
            </p:cNvCxnSpPr>
            <p:nvPr/>
          </p:nvCxnSpPr>
          <p:spPr>
            <a:xfrm>
              <a:off x="3750497" y="3842468"/>
              <a:ext cx="1417797" cy="133983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DF3FF940-B843-4A7D-A5B5-AB836884F692}"/>
                </a:ext>
              </a:extLst>
            </p:cNvPr>
            <p:cNvGrpSpPr/>
            <p:nvPr/>
          </p:nvGrpSpPr>
          <p:grpSpPr>
            <a:xfrm>
              <a:off x="4487183" y="1410103"/>
              <a:ext cx="2066801" cy="1771926"/>
              <a:chOff x="3789461" y="2660589"/>
              <a:chExt cx="2066801" cy="1771926"/>
            </a:xfrm>
          </p:grpSpPr>
          <p:pic>
            <p:nvPicPr>
              <p:cNvPr id="33" name="Graphic 32">
                <a:extLst>
                  <a:ext uri="{FF2B5EF4-FFF2-40B4-BE49-F238E27FC236}">
                    <a16:creationId xmlns:a16="http://schemas.microsoft.com/office/drawing/2014/main" id="{541E82C0-8470-44A4-8514-070FCFD6D4A0}"/>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467261" y="3082588"/>
                <a:ext cx="711200" cy="711200"/>
              </a:xfrm>
              <a:prstGeom prst="rect">
                <a:avLst/>
              </a:prstGeom>
            </p:spPr>
          </p:pic>
          <p:sp>
            <p:nvSpPr>
              <p:cNvPr id="34" name="Rectangle 33">
                <a:extLst>
                  <a:ext uri="{FF2B5EF4-FFF2-40B4-BE49-F238E27FC236}">
                    <a16:creationId xmlns:a16="http://schemas.microsoft.com/office/drawing/2014/main" id="{B4173298-BBBD-4B69-8352-98C4F8506A41}"/>
                  </a:ext>
                </a:extLst>
              </p:cNvPr>
              <p:cNvSpPr/>
              <p:nvPr/>
            </p:nvSpPr>
            <p:spPr>
              <a:xfrm>
                <a:off x="3789461" y="2660589"/>
                <a:ext cx="2066801" cy="1771926"/>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Local do DX 1</a:t>
                </a:r>
              </a:p>
            </p:txBody>
          </p:sp>
          <p:sp>
            <p:nvSpPr>
              <p:cNvPr id="35" name="TextBox 34">
                <a:extLst>
                  <a:ext uri="{FF2B5EF4-FFF2-40B4-BE49-F238E27FC236}">
                    <a16:creationId xmlns:a16="http://schemas.microsoft.com/office/drawing/2014/main" id="{E330529B-A786-4491-91DE-F893A2FC63C6}"/>
                  </a:ext>
                </a:extLst>
              </p:cNvPr>
              <p:cNvSpPr txBox="1"/>
              <p:nvPr/>
            </p:nvSpPr>
            <p:spPr>
              <a:xfrm>
                <a:off x="4223073" y="3799152"/>
                <a:ext cx="1199576" cy="584775"/>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AWS Direct Connect</a:t>
                </a:r>
                <a:endParaRPr lang="en-US" sz="1600" dirty="0">
                  <a:ea typeface="Amazon Ember Light" panose="020B0403020204020204" pitchFamily="34" charset="0"/>
                  <a:cs typeface="Amazon Ember Light" panose="020B0403020204020204" pitchFamily="34" charset="0"/>
                </a:endParaRPr>
              </a:p>
            </p:txBody>
          </p:sp>
        </p:grpSp>
        <p:cxnSp>
          <p:nvCxnSpPr>
            <p:cNvPr id="36" name="Straight Connector 35">
              <a:extLst>
                <a:ext uri="{FF2B5EF4-FFF2-40B4-BE49-F238E27FC236}">
                  <a16:creationId xmlns:a16="http://schemas.microsoft.com/office/drawing/2014/main" id="{8F259889-7C05-4233-A680-FFC7E7EA026E}"/>
                </a:ext>
              </a:extLst>
            </p:cNvPr>
            <p:cNvCxnSpPr>
              <a:cxnSpLocks/>
              <a:stCxn id="30" idx="0"/>
              <a:endCxn id="33" idx="1"/>
            </p:cNvCxnSpPr>
            <p:nvPr/>
          </p:nvCxnSpPr>
          <p:spPr>
            <a:xfrm flipV="1">
              <a:off x="3750497" y="2187702"/>
              <a:ext cx="1414486" cy="118486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62362259-668A-45D8-AF3B-F6A56D771F17}"/>
                </a:ext>
              </a:extLst>
            </p:cNvPr>
            <p:cNvGrpSpPr/>
            <p:nvPr/>
          </p:nvGrpSpPr>
          <p:grpSpPr>
            <a:xfrm>
              <a:off x="7183301" y="4292355"/>
              <a:ext cx="2708362" cy="1828800"/>
              <a:chOff x="7503229" y="2633940"/>
              <a:chExt cx="2708362" cy="1828800"/>
            </a:xfrm>
          </p:grpSpPr>
          <p:pic>
            <p:nvPicPr>
              <p:cNvPr id="42" name="Graphic 41">
                <a:extLst>
                  <a:ext uri="{FF2B5EF4-FFF2-40B4-BE49-F238E27FC236}">
                    <a16:creationId xmlns:a16="http://schemas.microsoft.com/office/drawing/2014/main" id="{AA3C7E85-72F9-477F-97C6-235E5BD90981}"/>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918987" y="3286592"/>
                <a:ext cx="469900" cy="469900"/>
              </a:xfrm>
              <a:prstGeom prst="rect">
                <a:avLst/>
              </a:prstGeom>
            </p:spPr>
          </p:pic>
          <p:sp>
            <p:nvSpPr>
              <p:cNvPr id="43" name="Rectangle 42">
                <a:extLst>
                  <a:ext uri="{FF2B5EF4-FFF2-40B4-BE49-F238E27FC236}">
                    <a16:creationId xmlns:a16="http://schemas.microsoft.com/office/drawing/2014/main" id="{FA8BED45-368E-4D0B-ABB9-2B95949AA12E}"/>
                  </a:ext>
                </a:extLst>
              </p:cNvPr>
              <p:cNvSpPr/>
              <p:nvPr/>
            </p:nvSpPr>
            <p:spPr>
              <a:xfrm>
                <a:off x="8144789" y="2633940"/>
                <a:ext cx="2066802" cy="1828800"/>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Datacenter corporativo</a:t>
                </a:r>
              </a:p>
            </p:txBody>
          </p:sp>
          <p:pic>
            <p:nvPicPr>
              <p:cNvPr id="44" name="Graphic 43">
                <a:extLst>
                  <a:ext uri="{FF2B5EF4-FFF2-40B4-BE49-F238E27FC236}">
                    <a16:creationId xmlns:a16="http://schemas.microsoft.com/office/drawing/2014/main" id="{C1A7AF64-5AF6-488D-8942-1331C0AA284F}"/>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8144789" y="2633943"/>
                <a:ext cx="457200" cy="457200"/>
              </a:xfrm>
              <a:prstGeom prst="rect">
                <a:avLst/>
              </a:prstGeom>
            </p:spPr>
          </p:pic>
          <p:sp>
            <p:nvSpPr>
              <p:cNvPr id="45" name="TextBox 44">
                <a:extLst>
                  <a:ext uri="{FF2B5EF4-FFF2-40B4-BE49-F238E27FC236}">
                    <a16:creationId xmlns:a16="http://schemas.microsoft.com/office/drawing/2014/main" id="{747DB115-8B9E-48BA-87CE-DB65CB20EDFD}"/>
                  </a:ext>
                </a:extLst>
              </p:cNvPr>
              <p:cNvSpPr txBox="1"/>
              <p:nvPr/>
            </p:nvSpPr>
            <p:spPr>
              <a:xfrm>
                <a:off x="7503229" y="3777406"/>
                <a:ext cx="1306060" cy="492443"/>
              </a:xfrm>
              <a:prstGeom prst="rect">
                <a:avLst/>
              </a:prstGeom>
              <a:solidFill>
                <a:schemeClr val="bg1"/>
              </a:solidFill>
            </p:spPr>
            <p:txBody>
              <a:bodyPr wrap="square" lIns="0" tIns="0" rIns="0" bIns="0" rtlCol="0">
                <a:spAutoFit/>
              </a:bodyPr>
              <a:lstStyle/>
              <a:p>
                <a:pPr algn="ctr" rtl="0"/>
                <a:r>
                  <a:rPr lang="pt-BR" sz="1600" dirty="0">
                    <a:ea typeface="Amazon Ember Light" panose="020B0403020204020204" pitchFamily="34" charset="0"/>
                    <a:cs typeface="Amazon Ember Light" panose="020B0403020204020204" pitchFamily="34" charset="0"/>
                  </a:rPr>
                  <a:t>Gateway </a:t>
                </a:r>
                <a:r>
                  <a:rPr lang="pt-BR" sz="1600" dirty="0" smtClean="0">
                    <a:ea typeface="Amazon Ember Light" panose="020B0403020204020204" pitchFamily="34" charset="0"/>
                    <a:cs typeface="Amazon Ember Light" panose="020B0403020204020204" pitchFamily="34" charset="0"/>
                  </a:rPr>
                  <a:t/>
                </a:r>
                <a:br>
                  <a:rPr lang="pt-BR" sz="1600" dirty="0" smtClean="0">
                    <a:ea typeface="Amazon Ember Light" panose="020B0403020204020204" pitchFamily="34" charset="0"/>
                    <a:cs typeface="Amazon Ember Light" panose="020B0403020204020204" pitchFamily="34" charset="0"/>
                  </a:rPr>
                </a:br>
                <a:r>
                  <a:rPr lang="pt-BR" sz="1600" dirty="0" smtClean="0">
                    <a:ea typeface="Amazon Ember Light" panose="020B0403020204020204" pitchFamily="34" charset="0"/>
                    <a:cs typeface="Amazon Ember Light" panose="020B0403020204020204" pitchFamily="34" charset="0"/>
                  </a:rPr>
                  <a:t>do </a:t>
                </a:r>
                <a:r>
                  <a:rPr lang="pt-BR" sz="1600" dirty="0">
                    <a:ea typeface="Amazon Ember Light" panose="020B0403020204020204" pitchFamily="34" charset="0"/>
                    <a:cs typeface="Amazon Ember Light" panose="020B0403020204020204" pitchFamily="34" charset="0"/>
                  </a:rPr>
                  <a:t>cliente</a:t>
                </a:r>
                <a:endParaRPr lang="en-US" sz="1600" dirty="0">
                  <a:ea typeface="Amazon Ember Light" panose="020B0403020204020204" pitchFamily="34" charset="0"/>
                  <a:cs typeface="Amazon Ember Light" panose="020B0403020204020204" pitchFamily="34" charset="0"/>
                </a:endParaRPr>
              </a:p>
            </p:txBody>
          </p:sp>
        </p:grpSp>
        <p:cxnSp>
          <p:nvCxnSpPr>
            <p:cNvPr id="47" name="Straight Connector 46">
              <a:extLst>
                <a:ext uri="{FF2B5EF4-FFF2-40B4-BE49-F238E27FC236}">
                  <a16:creationId xmlns:a16="http://schemas.microsoft.com/office/drawing/2014/main" id="{359D5902-2BBF-487D-B6EE-B57828EDD9CC}"/>
                </a:ext>
              </a:extLst>
            </p:cNvPr>
            <p:cNvCxnSpPr>
              <a:cxnSpLocks/>
              <a:stCxn id="33" idx="3"/>
              <a:endCxn id="8" idx="1"/>
            </p:cNvCxnSpPr>
            <p:nvPr/>
          </p:nvCxnSpPr>
          <p:spPr>
            <a:xfrm flipV="1">
              <a:off x="5876183" y="2182466"/>
              <a:ext cx="1722876" cy="52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9DBB62-7144-4672-AD47-E96717F5ADE6}"/>
                </a:ext>
              </a:extLst>
            </p:cNvPr>
            <p:cNvCxnSpPr>
              <a:cxnSpLocks/>
              <a:stCxn id="25" idx="3"/>
              <a:endCxn id="42" idx="1"/>
            </p:cNvCxnSpPr>
            <p:nvPr/>
          </p:nvCxnSpPr>
          <p:spPr>
            <a:xfrm flipV="1">
              <a:off x="5879494" y="5179957"/>
              <a:ext cx="1719565" cy="2347"/>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835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5767612" cy="5177974"/>
          </a:xfrm>
        </p:spPr>
        <p:txBody>
          <a:bodyPr rtlCol="0"/>
          <a:lstStyle/>
          <a:p>
            <a:pPr rtl="0"/>
            <a:r>
              <a:rPr lang="pt-BR" sz="2000" dirty="0">
                <a:latin typeface="+mn-lt"/>
              </a:rPr>
              <a:t>O AWS </a:t>
            </a:r>
            <a:r>
              <a:rPr lang="pt-BR" sz="2000" dirty="0" err="1">
                <a:latin typeface="+mn-lt"/>
              </a:rPr>
              <a:t>Direct</a:t>
            </a:r>
            <a:r>
              <a:rPr lang="pt-BR" sz="2000" dirty="0">
                <a:latin typeface="+mn-lt"/>
              </a:rPr>
              <a:t> Connect usa </a:t>
            </a:r>
            <a:r>
              <a:rPr lang="pt-BR" sz="2000" dirty="0" err="1">
                <a:latin typeface="+mn-lt"/>
              </a:rPr>
              <a:t>VLANs</a:t>
            </a:r>
            <a:r>
              <a:rPr lang="pt-BR" sz="2000" dirty="0">
                <a:latin typeface="+mn-lt"/>
              </a:rPr>
              <a:t> 802.1q padrão aberto que permitem estabelecer uma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conexão de rede privada e dedicada de suas instalações com a AWS</a:t>
            </a:r>
            <a:endParaRPr lang="en-US" sz="2000" dirty="0">
              <a:latin typeface="+mn-lt"/>
            </a:endParaRPr>
          </a:p>
          <a:p>
            <a:pPr rtl="0"/>
            <a:r>
              <a:rPr lang="pt-BR" sz="2000" dirty="0">
                <a:latin typeface="+mn-lt"/>
              </a:rPr>
              <a:t>Você pode acessar qualquer VPC ou serviço público da AWS em qualquer região (exceto China) de qualquer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local do DX</a:t>
            </a:r>
            <a:r>
              <a:rPr lang="pt-BR" sz="2000" dirty="0">
                <a:latin typeface="+mn-lt"/>
              </a:rPr>
              <a:t> compatível</a:t>
            </a:r>
            <a:endParaRPr lang="en-US" sz="2000" dirty="0">
              <a:latin typeface="+mn-lt"/>
            </a:endParaRPr>
          </a:p>
          <a:p>
            <a:pPr rtl="0"/>
            <a:r>
              <a:rPr lang="pt-BR" sz="2000" spc="-30" dirty="0">
                <a:latin typeface="+mn-lt"/>
              </a:rPr>
              <a:t>Você pode </a:t>
            </a:r>
            <a:r>
              <a:rPr lang="pt-BR" sz="2000" spc="-3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implementar conectividade altamente disponível entre seus datacenters e sua VPC</a:t>
            </a:r>
            <a:r>
              <a:rPr lang="pt-BR" sz="2000" spc="-30" dirty="0">
                <a:latin typeface="+mn-lt"/>
              </a:rPr>
              <a:t> acoplando uma ou mais conexões do DX que você usa para conectividade primária com uma conexão VPN de backup de baixo custo</a:t>
            </a:r>
          </a:p>
          <a:p>
            <a:pPr rtl="0"/>
            <a:r>
              <a:rPr lang="pt-BR" sz="2000" dirty="0">
                <a:latin typeface="+mn-lt"/>
              </a:rPr>
              <a:t>Para implementar uma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arquitetura altamente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resiliente</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e tolerante a falhas</a:t>
            </a:r>
            <a:r>
              <a:rPr lang="pt-BR" sz="2000" dirty="0">
                <a:latin typeface="+mn-lt"/>
              </a:rPr>
              <a:t>, conecte-se à sua rede AWS de vários datacenters para que você consiga ter redundância de localização física</a:t>
            </a:r>
            <a:endParaRPr lang="en-US" sz="2000" dirty="0">
              <a:latin typeface="+mn-lt"/>
            </a:endParaRPr>
          </a:p>
        </p:txBody>
      </p:sp>
    </p:spTree>
    <p:custDataLst>
      <p:tags r:id="rId1"/>
    </p:custDataLst>
    <p:extLst>
      <p:ext uri="{BB962C8B-B14F-4D97-AF65-F5344CB8AC3E}">
        <p14:creationId xmlns:p14="http://schemas.microsoft.com/office/powerpoint/2010/main" val="3915987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rtlCol="0">
            <a:normAutofit/>
          </a:bodyPr>
          <a:lstStyle/>
          <a:p>
            <a:pPr rtl="0"/>
            <a:r>
              <a:rPr lang="pt-BR" b="1">
                <a:latin typeface="+mn-lt"/>
              </a:rPr>
              <a:t>Módulo 7: Conectar redes</a:t>
            </a:r>
          </a:p>
        </p:txBody>
      </p:sp>
      <p:sp>
        <p:nvSpPr>
          <p:cNvPr id="2" name="Title 1"/>
          <p:cNvSpPr>
            <a:spLocks noGrp="1"/>
          </p:cNvSpPr>
          <p:nvPr>
            <p:ph type="title"/>
          </p:nvPr>
        </p:nvSpPr>
        <p:spPr>
          <a:xfrm>
            <a:off x="419100" y="3191940"/>
            <a:ext cx="11353800" cy="1062560"/>
          </a:xfrm>
        </p:spPr>
        <p:txBody>
          <a:bodyPr rtlCol="0">
            <a:noAutofit/>
          </a:bodyPr>
          <a:lstStyle/>
          <a:p>
            <a:pPr rtl="0"/>
            <a:r>
              <a:rPr lang="pt-BR" sz="4000">
                <a:latin typeface="+mj-lt"/>
              </a:rPr>
              <a:t>Seção 4: Conectar VPCs à AWS com emparelhamento de VPC</a:t>
            </a:r>
          </a:p>
        </p:txBody>
      </p:sp>
    </p:spTree>
    <p:custDataLst>
      <p:tags r:id="rId1"/>
    </p:custDataLst>
    <p:extLst>
      <p:ext uri="{BB962C8B-B14F-4D97-AF65-F5344CB8AC3E}">
        <p14:creationId xmlns:p14="http://schemas.microsoft.com/office/powerpoint/2010/main" val="1000196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B8028-78BC-3D43-9A41-43F61DFD1EC2}"/>
              </a:ext>
            </a:extLst>
          </p:cNvPr>
          <p:cNvSpPr>
            <a:spLocks noGrp="1"/>
          </p:cNvSpPr>
          <p:nvPr>
            <p:ph type="title"/>
          </p:nvPr>
        </p:nvSpPr>
        <p:spPr>
          <a:xfrm>
            <a:off x="420579" y="263532"/>
            <a:ext cx="9090394" cy="779463"/>
          </a:xfrm>
        </p:spPr>
        <p:txBody>
          <a:bodyPr rtlCol="0"/>
          <a:lstStyle/>
          <a:p>
            <a:pPr rtl="0"/>
            <a:r>
              <a:rPr lang="pt-BR"/>
              <a:t>Conectar VPCs</a:t>
            </a:r>
          </a:p>
        </p:txBody>
      </p:sp>
      <p:sp>
        <p:nvSpPr>
          <p:cNvPr id="15" name="TextBox 14">
            <a:extLst>
              <a:ext uri="{FF2B5EF4-FFF2-40B4-BE49-F238E27FC236}">
                <a16:creationId xmlns:a16="http://schemas.microsoft.com/office/drawing/2014/main" id="{36963E35-EED2-304D-9D37-C028C2B49F5D}"/>
              </a:ext>
            </a:extLst>
          </p:cNvPr>
          <p:cNvSpPr txBox="1"/>
          <p:nvPr/>
        </p:nvSpPr>
        <p:spPr>
          <a:xfrm>
            <a:off x="805630" y="1769991"/>
            <a:ext cx="9582970" cy="1846659"/>
          </a:xfrm>
          <a:prstGeom prst="rect">
            <a:avLst/>
          </a:prstGeom>
          <a:noFill/>
        </p:spPr>
        <p:txBody>
          <a:bodyPr wrap="square" rtlCol="0">
            <a:spAutoFit/>
          </a:bodyPr>
          <a:lstStyle/>
          <a:p>
            <a:pPr marL="285750" indent="-285750" rtl="0">
              <a:spcAft>
                <a:spcPts val="1200"/>
              </a:spcAft>
              <a:buClr>
                <a:schemeClr val="tx1">
                  <a:lumMod val="85000"/>
                  <a:lumOff val="15000"/>
                </a:schemeClr>
              </a:buClr>
              <a:buFont typeface="Arial" panose="020B0604020202020204" pitchFamily="34" charset="0"/>
              <a:buChar char="•"/>
            </a:pPr>
            <a:r>
              <a:rPr lang="pt-BR" sz="26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Isolar algumas de suas cargas de trabalho costuma ser uma boa prática</a:t>
            </a:r>
          </a:p>
          <a:p>
            <a:pPr marL="285750" indent="-285750" rtl="0">
              <a:spcAft>
                <a:spcPts val="1200"/>
              </a:spcAft>
              <a:buClr>
                <a:schemeClr val="tx1">
                  <a:lumMod val="85000"/>
                  <a:lumOff val="15000"/>
                </a:schemeClr>
              </a:buClr>
              <a:buFont typeface="Arial" panose="020B0604020202020204" pitchFamily="34" charset="0"/>
              <a:buChar char="•"/>
            </a:pPr>
            <a:r>
              <a:rPr lang="pt-BR" sz="26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No entanto, talvez seja necessário transferir dados entre duas ou mais </a:t>
            </a:r>
            <a:r>
              <a:rPr lang="pt-BR" sz="2600" dirty="0" err="1">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VPCs</a:t>
            </a:r>
            <a:endParaRPr lang="pt-BR" sz="26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0" name="Group 9" descr="A vpc for a development workloads, a vpc for test workloads, and a vpc for production workloads.">
            <a:extLst>
              <a:ext uri="{FF2B5EF4-FFF2-40B4-BE49-F238E27FC236}">
                <a16:creationId xmlns:a16="http://schemas.microsoft.com/office/drawing/2014/main" id="{A9391F5B-DEFE-4DC3-A6F7-9366FBFB5D7E}"/>
              </a:ext>
            </a:extLst>
          </p:cNvPr>
          <p:cNvGrpSpPr/>
          <p:nvPr/>
        </p:nvGrpSpPr>
        <p:grpSpPr>
          <a:xfrm>
            <a:off x="1609344" y="3869991"/>
            <a:ext cx="8349897" cy="1143000"/>
            <a:chOff x="2032573" y="3869991"/>
            <a:chExt cx="7926668" cy="1143000"/>
          </a:xfrm>
        </p:grpSpPr>
        <p:grpSp>
          <p:nvGrpSpPr>
            <p:cNvPr id="7" name="Group 6">
              <a:extLst>
                <a:ext uri="{FF2B5EF4-FFF2-40B4-BE49-F238E27FC236}">
                  <a16:creationId xmlns:a16="http://schemas.microsoft.com/office/drawing/2014/main" id="{5C2E8B98-275D-480E-9315-B7D3EDE871CE}"/>
                </a:ext>
              </a:extLst>
            </p:cNvPr>
            <p:cNvGrpSpPr/>
            <p:nvPr/>
          </p:nvGrpSpPr>
          <p:grpSpPr>
            <a:xfrm>
              <a:off x="2032573" y="3869991"/>
              <a:ext cx="1905269" cy="1143000"/>
              <a:chOff x="2032573" y="3869991"/>
              <a:chExt cx="1905269" cy="1143000"/>
            </a:xfrm>
          </p:grpSpPr>
          <p:sp>
            <p:nvSpPr>
              <p:cNvPr id="24" name="TextBox 23">
                <a:extLst>
                  <a:ext uri="{FF2B5EF4-FFF2-40B4-BE49-F238E27FC236}">
                    <a16:creationId xmlns:a16="http://schemas.microsoft.com/office/drawing/2014/main" id="{14542296-DD46-3F41-B943-B0691B052B0F}"/>
                  </a:ext>
                </a:extLst>
              </p:cNvPr>
              <p:cNvSpPr txBox="1"/>
              <p:nvPr/>
            </p:nvSpPr>
            <p:spPr>
              <a:xfrm>
                <a:off x="2032573" y="4475497"/>
                <a:ext cx="1905269" cy="369012"/>
              </a:xfrm>
              <a:prstGeom prst="rect">
                <a:avLst/>
              </a:prstGeom>
              <a:noFill/>
            </p:spPr>
            <p:txBody>
              <a:bodyPr wrap="square" rtlCol="0">
                <a:spAutoFit/>
              </a:bodyPr>
              <a:lstStyle/>
              <a:p>
                <a:pPr algn="ctr" rtl="0"/>
                <a:r>
                  <a:rPr lang="pt-BR">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Desenvolvimento</a:t>
                </a:r>
              </a:p>
            </p:txBody>
          </p:sp>
          <p:grpSp>
            <p:nvGrpSpPr>
              <p:cNvPr id="5" name="Group 4">
                <a:extLst>
                  <a:ext uri="{FF2B5EF4-FFF2-40B4-BE49-F238E27FC236}">
                    <a16:creationId xmlns:a16="http://schemas.microsoft.com/office/drawing/2014/main" id="{B37BAF9C-1731-4831-8761-44C886D9BA01}"/>
                  </a:ext>
                </a:extLst>
              </p:cNvPr>
              <p:cNvGrpSpPr/>
              <p:nvPr/>
            </p:nvGrpSpPr>
            <p:grpSpPr>
              <a:xfrm>
                <a:off x="2102557" y="3869991"/>
                <a:ext cx="1765300" cy="1143000"/>
                <a:chOff x="-25543" y="4395889"/>
                <a:chExt cx="1765300" cy="1143000"/>
              </a:xfrm>
            </p:grpSpPr>
            <p:sp>
              <p:nvSpPr>
                <p:cNvPr id="18" name="Rectangle 17">
                  <a:extLst>
                    <a:ext uri="{FF2B5EF4-FFF2-40B4-BE49-F238E27FC236}">
                      <a16:creationId xmlns:a16="http://schemas.microsoft.com/office/drawing/2014/main" id="{C983FA62-BA8A-4E7F-9FD1-2377959F8108}"/>
                    </a:ext>
                  </a:extLst>
                </p:cNvPr>
                <p:cNvSpPr/>
                <p:nvPr/>
              </p:nvSpPr>
              <p:spPr>
                <a:xfrm>
                  <a:off x="-25543" y="4395889"/>
                  <a:ext cx="17653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9" name="Graphic 18">
                  <a:extLst>
                    <a:ext uri="{FF2B5EF4-FFF2-40B4-BE49-F238E27FC236}">
                      <a16:creationId xmlns:a16="http://schemas.microsoft.com/office/drawing/2014/main" id="{DB184D59-0B45-4AB2-8816-BB892C83C98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543" y="4395889"/>
                  <a:ext cx="457200" cy="457200"/>
                </a:xfrm>
                <a:prstGeom prst="rect">
                  <a:avLst/>
                </a:prstGeom>
              </p:spPr>
            </p:pic>
          </p:grpSp>
        </p:grpSp>
        <p:grpSp>
          <p:nvGrpSpPr>
            <p:cNvPr id="8" name="Group 7">
              <a:extLst>
                <a:ext uri="{FF2B5EF4-FFF2-40B4-BE49-F238E27FC236}">
                  <a16:creationId xmlns:a16="http://schemas.microsoft.com/office/drawing/2014/main" id="{9205AAD0-3264-4249-B324-E9933E775DEF}"/>
                </a:ext>
              </a:extLst>
            </p:cNvPr>
            <p:cNvGrpSpPr/>
            <p:nvPr/>
          </p:nvGrpSpPr>
          <p:grpSpPr>
            <a:xfrm>
              <a:off x="5043272" y="3869991"/>
              <a:ext cx="1905269" cy="1143000"/>
              <a:chOff x="5043272" y="3869991"/>
              <a:chExt cx="1905269" cy="1143000"/>
            </a:xfrm>
          </p:grpSpPr>
          <p:sp>
            <p:nvSpPr>
              <p:cNvPr id="32" name="TextBox 31">
                <a:extLst>
                  <a:ext uri="{FF2B5EF4-FFF2-40B4-BE49-F238E27FC236}">
                    <a16:creationId xmlns:a16="http://schemas.microsoft.com/office/drawing/2014/main" id="{14542296-DD46-3F41-B943-B0691B052B0F}"/>
                  </a:ext>
                </a:extLst>
              </p:cNvPr>
              <p:cNvSpPr txBox="1"/>
              <p:nvPr/>
            </p:nvSpPr>
            <p:spPr>
              <a:xfrm>
                <a:off x="5043272" y="4475497"/>
                <a:ext cx="1905269" cy="369331"/>
              </a:xfrm>
              <a:prstGeom prst="rect">
                <a:avLst/>
              </a:prstGeom>
              <a:noFill/>
            </p:spPr>
            <p:txBody>
              <a:bodyPr wrap="square" rtlCol="0">
                <a:spAutoFit/>
              </a:bodyPr>
              <a:lstStyle/>
              <a:p>
                <a:pPr algn="ctr" rtl="0"/>
                <a:r>
                  <a:rPr lang="pt-BR">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Teste</a:t>
                </a:r>
              </a:p>
            </p:txBody>
          </p:sp>
          <p:grpSp>
            <p:nvGrpSpPr>
              <p:cNvPr id="25" name="Group 24">
                <a:extLst>
                  <a:ext uri="{FF2B5EF4-FFF2-40B4-BE49-F238E27FC236}">
                    <a16:creationId xmlns:a16="http://schemas.microsoft.com/office/drawing/2014/main" id="{858808AA-C679-48A9-8A80-7AEE3362C762}"/>
                  </a:ext>
                </a:extLst>
              </p:cNvPr>
              <p:cNvGrpSpPr/>
              <p:nvPr/>
            </p:nvGrpSpPr>
            <p:grpSpPr>
              <a:xfrm>
                <a:off x="5113256" y="3869991"/>
                <a:ext cx="1765300" cy="1143000"/>
                <a:chOff x="-25543" y="4395889"/>
                <a:chExt cx="1765300" cy="1143000"/>
              </a:xfrm>
            </p:grpSpPr>
            <p:sp>
              <p:nvSpPr>
                <p:cNvPr id="26" name="Rectangle 25">
                  <a:extLst>
                    <a:ext uri="{FF2B5EF4-FFF2-40B4-BE49-F238E27FC236}">
                      <a16:creationId xmlns:a16="http://schemas.microsoft.com/office/drawing/2014/main" id="{CE0845F3-A5D2-43C9-9219-69C59450F196}"/>
                    </a:ext>
                  </a:extLst>
                </p:cNvPr>
                <p:cNvSpPr/>
                <p:nvPr/>
              </p:nvSpPr>
              <p:spPr>
                <a:xfrm>
                  <a:off x="-25543" y="4395889"/>
                  <a:ext cx="17653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27" name="Graphic 26">
                  <a:extLst>
                    <a:ext uri="{FF2B5EF4-FFF2-40B4-BE49-F238E27FC236}">
                      <a16:creationId xmlns:a16="http://schemas.microsoft.com/office/drawing/2014/main" id="{9684E15D-8F63-4EB3-BFB9-8A252325517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543" y="4395889"/>
                  <a:ext cx="457200" cy="457200"/>
                </a:xfrm>
                <a:prstGeom prst="rect">
                  <a:avLst/>
                </a:prstGeom>
              </p:spPr>
            </p:pic>
          </p:grpSp>
        </p:grpSp>
        <p:grpSp>
          <p:nvGrpSpPr>
            <p:cNvPr id="9" name="Group 8">
              <a:extLst>
                <a:ext uri="{FF2B5EF4-FFF2-40B4-BE49-F238E27FC236}">
                  <a16:creationId xmlns:a16="http://schemas.microsoft.com/office/drawing/2014/main" id="{40D366F1-0EED-48E8-A7D4-0D56AE30F519}"/>
                </a:ext>
              </a:extLst>
            </p:cNvPr>
            <p:cNvGrpSpPr/>
            <p:nvPr/>
          </p:nvGrpSpPr>
          <p:grpSpPr>
            <a:xfrm>
              <a:off x="8053972" y="3869991"/>
              <a:ext cx="1905269" cy="1143000"/>
              <a:chOff x="8053972" y="3869991"/>
              <a:chExt cx="1905269" cy="1143000"/>
            </a:xfrm>
          </p:grpSpPr>
          <p:sp>
            <p:nvSpPr>
              <p:cNvPr id="36" name="TextBox 35">
                <a:extLst>
                  <a:ext uri="{FF2B5EF4-FFF2-40B4-BE49-F238E27FC236}">
                    <a16:creationId xmlns:a16="http://schemas.microsoft.com/office/drawing/2014/main" id="{14542296-DD46-3F41-B943-B0691B052B0F}"/>
                  </a:ext>
                </a:extLst>
              </p:cNvPr>
              <p:cNvSpPr txBox="1"/>
              <p:nvPr/>
            </p:nvSpPr>
            <p:spPr>
              <a:xfrm>
                <a:off x="8053972" y="4475497"/>
                <a:ext cx="1905269" cy="369012"/>
              </a:xfrm>
              <a:prstGeom prst="rect">
                <a:avLst/>
              </a:prstGeom>
              <a:noFill/>
            </p:spPr>
            <p:txBody>
              <a:bodyPr wrap="square" rtlCol="0">
                <a:spAutoFit/>
              </a:bodyPr>
              <a:lstStyle/>
              <a:p>
                <a:pPr algn="ctr" rtl="0"/>
                <a:r>
                  <a:rPr lang="pt-BR">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Produção</a:t>
                </a:r>
              </a:p>
            </p:txBody>
          </p:sp>
          <p:grpSp>
            <p:nvGrpSpPr>
              <p:cNvPr id="28" name="Group 27">
                <a:extLst>
                  <a:ext uri="{FF2B5EF4-FFF2-40B4-BE49-F238E27FC236}">
                    <a16:creationId xmlns:a16="http://schemas.microsoft.com/office/drawing/2014/main" id="{849D5307-80F2-4B34-B8CD-B4661C884E4D}"/>
                  </a:ext>
                </a:extLst>
              </p:cNvPr>
              <p:cNvGrpSpPr/>
              <p:nvPr/>
            </p:nvGrpSpPr>
            <p:grpSpPr>
              <a:xfrm>
                <a:off x="8123956" y="3869991"/>
                <a:ext cx="1765300" cy="1143000"/>
                <a:chOff x="-25543" y="4395889"/>
                <a:chExt cx="1765300" cy="1143000"/>
              </a:xfrm>
            </p:grpSpPr>
            <p:sp>
              <p:nvSpPr>
                <p:cNvPr id="37" name="Rectangle 36">
                  <a:extLst>
                    <a:ext uri="{FF2B5EF4-FFF2-40B4-BE49-F238E27FC236}">
                      <a16:creationId xmlns:a16="http://schemas.microsoft.com/office/drawing/2014/main" id="{97DD17BC-4564-423D-A355-E33133019FF0}"/>
                    </a:ext>
                  </a:extLst>
                </p:cNvPr>
                <p:cNvSpPr/>
                <p:nvPr/>
              </p:nvSpPr>
              <p:spPr>
                <a:xfrm>
                  <a:off x="-25543" y="4395889"/>
                  <a:ext cx="17653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38" name="Graphic 37">
                  <a:extLst>
                    <a:ext uri="{FF2B5EF4-FFF2-40B4-BE49-F238E27FC236}">
                      <a16:creationId xmlns:a16="http://schemas.microsoft.com/office/drawing/2014/main" id="{8012FE5F-B81F-44EC-AF69-DF7815FD2BAF}"/>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543" y="4395889"/>
                  <a:ext cx="457200" cy="457200"/>
                </a:xfrm>
                <a:prstGeom prst="rect">
                  <a:avLst/>
                </a:prstGeom>
              </p:spPr>
            </p:pic>
          </p:grpSp>
        </p:grpSp>
      </p:grpSp>
    </p:spTree>
    <p:custDataLst>
      <p:tags r:id="rId1"/>
    </p:custDataLst>
    <p:extLst>
      <p:ext uri="{BB962C8B-B14F-4D97-AF65-F5344CB8AC3E}">
        <p14:creationId xmlns:p14="http://schemas.microsoft.com/office/powerpoint/2010/main" val="413481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Visão geral do módulo</a:t>
            </a:r>
          </a:p>
        </p:txBody>
      </p:sp>
      <p:sp>
        <p:nvSpPr>
          <p:cNvPr id="5" name="Content Placeholder 4"/>
          <p:cNvSpPr>
            <a:spLocks noGrp="1"/>
          </p:cNvSpPr>
          <p:nvPr>
            <p:ph idx="1"/>
          </p:nvPr>
        </p:nvSpPr>
        <p:spPr>
          <a:xfrm>
            <a:off x="419100" y="1481739"/>
            <a:ext cx="5689092" cy="4812356"/>
          </a:xfrm>
        </p:spPr>
        <p:txBody>
          <a:bodyPr rtlCol="0">
            <a:noAutofit/>
          </a:bodyPr>
          <a:lstStyle/>
          <a:p>
            <a:pPr marL="0" indent="0" rtl="0">
              <a:spcBef>
                <a:spcPts val="1800"/>
              </a:spcBef>
              <a:buNone/>
            </a:pPr>
            <a:r>
              <a:rPr lang="pt-BR" sz="2400" dirty="0">
                <a:latin typeface="Amazon Ember" panose="02000000000000000000" pitchFamily="2" charset="0"/>
                <a:ea typeface="Amazon Ember" panose="02000000000000000000" pitchFamily="2" charset="0"/>
              </a:rPr>
              <a:t>Seções</a:t>
            </a:r>
          </a:p>
          <a:p>
            <a:pPr marL="457200" indent="-457200" rtl="0">
              <a:spcBef>
                <a:spcPts val="1800"/>
              </a:spcBef>
              <a:buFont typeface="+mj-lt"/>
              <a:buAutoNum type="arabicPeriod"/>
            </a:pPr>
            <a:r>
              <a:rPr lang="pt-BR" sz="2000" dirty="0">
                <a:latin typeface="+mn-lt"/>
              </a:rPr>
              <a:t>Necessidade arquitetônica</a:t>
            </a:r>
          </a:p>
          <a:p>
            <a:pPr marL="457200" indent="-457200" rtl="0">
              <a:spcBef>
                <a:spcPts val="1800"/>
              </a:spcBef>
              <a:buFont typeface="+mj-lt"/>
              <a:buAutoNum type="arabicPeriod"/>
            </a:pPr>
            <a:r>
              <a:rPr lang="pt-BR" sz="2000" dirty="0">
                <a:latin typeface="+mn-lt"/>
              </a:rPr>
              <a:t>Conectar a rede remota com o </a:t>
            </a:r>
            <a:r>
              <a:rPr lang="pt-BR" sz="2000" dirty="0" smtClean="0">
                <a:latin typeface="+mn-lt"/>
              </a:rPr>
              <a:t/>
            </a:r>
            <a:br>
              <a:rPr lang="pt-BR" sz="2000" dirty="0" smtClean="0">
                <a:latin typeface="+mn-lt"/>
              </a:rPr>
            </a:br>
            <a:r>
              <a:rPr lang="pt-BR" sz="2000" dirty="0" smtClean="0">
                <a:latin typeface="+mn-lt"/>
              </a:rPr>
              <a:t>AWS </a:t>
            </a:r>
            <a:r>
              <a:rPr lang="pt-BR" sz="2000" dirty="0">
                <a:latin typeface="+mn-lt"/>
              </a:rPr>
              <a:t>Site-</a:t>
            </a:r>
            <a:r>
              <a:rPr lang="pt-BR" sz="2000" dirty="0" err="1">
                <a:latin typeface="+mn-lt"/>
              </a:rPr>
              <a:t>to</a:t>
            </a:r>
            <a:r>
              <a:rPr lang="pt-BR" sz="2000" dirty="0">
                <a:latin typeface="+mn-lt"/>
              </a:rPr>
              <a:t>-Site VPN</a:t>
            </a:r>
          </a:p>
          <a:p>
            <a:pPr marL="457200" indent="-457200" rtl="0">
              <a:spcBef>
                <a:spcPts val="1800"/>
              </a:spcBef>
              <a:buFont typeface="+mj-lt"/>
              <a:buAutoNum type="arabicPeriod"/>
            </a:pPr>
            <a:r>
              <a:rPr lang="pt-BR" sz="2000" dirty="0">
                <a:latin typeface="+mn-lt"/>
              </a:rPr>
              <a:t>Conectar a rede remota com o </a:t>
            </a:r>
            <a:r>
              <a:rPr lang="pt-BR" sz="2000" dirty="0" smtClean="0">
                <a:latin typeface="+mn-lt"/>
              </a:rPr>
              <a:t/>
            </a:r>
            <a:br>
              <a:rPr lang="pt-BR" sz="2000" dirty="0" smtClean="0">
                <a:latin typeface="+mn-lt"/>
              </a:rPr>
            </a:br>
            <a:r>
              <a:rPr lang="pt-BR" sz="2000" dirty="0" smtClean="0">
                <a:latin typeface="+mn-lt"/>
              </a:rPr>
              <a:t>AWS </a:t>
            </a:r>
            <a:r>
              <a:rPr lang="pt-BR" sz="2000" dirty="0" err="1">
                <a:latin typeface="+mn-lt"/>
              </a:rPr>
              <a:t>Direct</a:t>
            </a:r>
            <a:r>
              <a:rPr lang="pt-BR" sz="2000" dirty="0">
                <a:latin typeface="+mn-lt"/>
              </a:rPr>
              <a:t> Connect</a:t>
            </a:r>
          </a:p>
          <a:p>
            <a:pPr marL="457200" indent="-457200" rtl="0">
              <a:spcBef>
                <a:spcPts val="1800"/>
              </a:spcBef>
              <a:buFont typeface="+mj-lt"/>
              <a:buAutoNum type="arabicPeriod"/>
            </a:pPr>
            <a:r>
              <a:rPr lang="pt-BR" sz="2000" dirty="0">
                <a:latin typeface="+mn-lt"/>
              </a:rPr>
              <a:t>Conectar </a:t>
            </a:r>
            <a:r>
              <a:rPr lang="pt-BR" sz="2000" dirty="0" err="1">
                <a:latin typeface="+mn-lt"/>
              </a:rPr>
              <a:t>VPCs</a:t>
            </a:r>
            <a:r>
              <a:rPr lang="pt-BR" sz="2000" dirty="0">
                <a:latin typeface="+mn-lt"/>
              </a:rPr>
              <a:t> à AWS com emparelhamento de VPC</a:t>
            </a:r>
          </a:p>
          <a:p>
            <a:pPr marL="457200" indent="-457200" rtl="0">
              <a:spcBef>
                <a:spcPts val="1800"/>
              </a:spcBef>
              <a:buFont typeface="+mj-lt"/>
              <a:buAutoNum type="arabicPeriod"/>
            </a:pPr>
            <a:r>
              <a:rPr lang="pt-BR" sz="2000" dirty="0">
                <a:latin typeface="+mn-lt"/>
              </a:rPr>
              <a:t>Dimensionar a rede da VPC com o </a:t>
            </a:r>
            <a:r>
              <a:rPr lang="pt-BR" sz="2000" dirty="0" smtClean="0">
                <a:latin typeface="+mn-lt"/>
              </a:rPr>
              <a:t/>
            </a:r>
            <a:br>
              <a:rPr lang="pt-BR" sz="2000" dirty="0" smtClean="0">
                <a:latin typeface="+mn-lt"/>
              </a:rPr>
            </a:br>
            <a:r>
              <a:rPr lang="pt-BR" sz="2000" dirty="0" smtClean="0">
                <a:latin typeface="+mn-lt"/>
              </a:rPr>
              <a:t>AWS </a:t>
            </a:r>
            <a:r>
              <a:rPr lang="pt-BR" sz="2000" dirty="0">
                <a:latin typeface="+mn-lt"/>
              </a:rPr>
              <a:t>Transit Gateway</a:t>
            </a:r>
          </a:p>
          <a:p>
            <a:pPr marL="457200" indent="-457200" rtl="0">
              <a:spcBef>
                <a:spcPts val="1800"/>
              </a:spcBef>
              <a:buFont typeface="+mj-lt"/>
              <a:buAutoNum type="arabicPeriod"/>
            </a:pPr>
            <a:r>
              <a:rPr lang="pt-BR" sz="2000" dirty="0">
                <a:latin typeface="+mn-lt"/>
              </a:rPr>
              <a:t>Conectar a VPC aos serviços da </a:t>
            </a:r>
            <a:r>
              <a:rPr lang="pt-BR" sz="2000" dirty="0" smtClean="0">
                <a:latin typeface="+mn-lt"/>
              </a:rPr>
              <a:t>AWS </a:t>
            </a:r>
            <a:r>
              <a:rPr lang="pt-BR" sz="2000" dirty="0">
                <a:latin typeface="+mn-lt"/>
              </a:rPr>
              <a:t>compatíveis</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481738"/>
            <a:ext cx="5504688" cy="4123531"/>
          </a:xfrm>
        </p:spPr>
        <p:txBody>
          <a:bodyPr rtlCol="0"/>
          <a:lstStyle/>
          <a:p>
            <a:pPr marL="0" indent="0" rtl="0">
              <a:buNone/>
            </a:pPr>
            <a:r>
              <a:rPr lang="pt-BR" sz="2400" dirty="0">
                <a:latin typeface="Amazon Ember" panose="02000000000000000000" pitchFamily="2" charset="0"/>
                <a:ea typeface="Amazon Ember" panose="02000000000000000000" pitchFamily="2" charset="0"/>
              </a:rPr>
              <a:t>Atividade</a:t>
            </a:r>
          </a:p>
          <a:p>
            <a:pPr rtl="0"/>
            <a:r>
              <a:rPr lang="pt-BR" sz="2000" dirty="0">
                <a:latin typeface="+mj-lt"/>
              </a:rPr>
              <a:t>AWS Transit Gateway</a:t>
            </a:r>
          </a:p>
          <a:p>
            <a:pPr marL="0" indent="0" rtl="0">
              <a:buNone/>
            </a:pPr>
            <a:endParaRPr lang="en-US" sz="2000" b="1" dirty="0">
              <a:latin typeface="+mj-lt"/>
            </a:endParaRPr>
          </a:p>
          <a:p>
            <a:pPr marL="0" indent="0" rtl="0">
              <a:buNone/>
            </a:pPr>
            <a:r>
              <a:rPr lang="pt-BR" sz="2400" dirty="0">
                <a:latin typeface="Amazon Ember" panose="02000000000000000000" pitchFamily="2" charset="0"/>
                <a:ea typeface="Amazon Ember" panose="02000000000000000000" pitchFamily="2" charset="0"/>
              </a:rPr>
              <a:t>Laboratório</a:t>
            </a:r>
          </a:p>
          <a:p>
            <a:pPr rtl="0"/>
            <a:r>
              <a:rPr lang="pt-BR" sz="2000" dirty="0">
                <a:latin typeface="+mj-lt"/>
              </a:rPr>
              <a:t>Laboratório guiado: Criar uma conexão </a:t>
            </a:r>
            <a:r>
              <a:rPr lang="pt-BR" sz="2000" dirty="0" smtClean="0">
                <a:latin typeface="+mj-lt"/>
              </a:rPr>
              <a:t/>
            </a:r>
            <a:br>
              <a:rPr lang="pt-BR" sz="2000" dirty="0" smtClean="0">
                <a:latin typeface="+mj-lt"/>
              </a:rPr>
            </a:br>
            <a:r>
              <a:rPr lang="pt-BR" sz="2000" dirty="0" smtClean="0">
                <a:latin typeface="+mj-lt"/>
              </a:rPr>
              <a:t>de </a:t>
            </a:r>
            <a:r>
              <a:rPr lang="pt-BR" sz="2000" dirty="0">
                <a:latin typeface="+mj-lt"/>
              </a:rPr>
              <a:t>emparelhamento de VPC</a:t>
            </a:r>
            <a:endParaRPr lang="en-US" sz="2000" dirty="0">
              <a:latin typeface="+mj-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 xmlns:adec="http://schemas.microsoft.com/office/drawing/2017/decorative" val="0"/>
              </a:ext>
            </a:extLst>
          </p:cNvPr>
          <p:cNvGrpSpPr/>
          <p:nvPr/>
        </p:nvGrpSpPr>
        <p:grpSpPr>
          <a:xfrm>
            <a:off x="6246312" y="544191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pPr rtl="0"/>
              <a:r>
                <a:rPr lang="pt-BR" sz="2000" b="1">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3ED6-39FF-704A-9A22-7DB72CD8A68D}"/>
              </a:ext>
            </a:extLst>
          </p:cNvPr>
          <p:cNvSpPr>
            <a:spLocks noGrp="1"/>
          </p:cNvSpPr>
          <p:nvPr>
            <p:ph type="title"/>
          </p:nvPr>
        </p:nvSpPr>
        <p:spPr/>
        <p:txBody>
          <a:bodyPr rtlCol="0"/>
          <a:lstStyle/>
          <a:p>
            <a:pPr rtl="0"/>
            <a:r>
              <a:rPr lang="pt-BR"/>
              <a:t>Emparelhamento de VPC</a:t>
            </a:r>
          </a:p>
        </p:txBody>
      </p:sp>
      <p:sp>
        <p:nvSpPr>
          <p:cNvPr id="37" name="Content Placeholder 36">
            <a:extLst>
              <a:ext uri="{FF2B5EF4-FFF2-40B4-BE49-F238E27FC236}">
                <a16:creationId xmlns:a16="http://schemas.microsoft.com/office/drawing/2014/main" id="{130DC45D-7C23-4346-AF5A-83B895A116FE}"/>
              </a:ext>
            </a:extLst>
          </p:cNvPr>
          <p:cNvSpPr>
            <a:spLocks noGrp="1"/>
          </p:cNvSpPr>
          <p:nvPr>
            <p:ph idx="1"/>
          </p:nvPr>
        </p:nvSpPr>
        <p:spPr>
          <a:xfrm>
            <a:off x="419100" y="1528175"/>
            <a:ext cx="10655300" cy="4648788"/>
          </a:xfrm>
        </p:spPr>
        <p:txBody>
          <a:bodyPr rtlCol="0"/>
          <a:lstStyle/>
          <a:p>
            <a:pPr rtl="0"/>
            <a:r>
              <a:rPr lang="pt-BR" dirty="0"/>
              <a:t>Conexão de rede uma a uma entre duas </a:t>
            </a:r>
            <a:r>
              <a:rPr lang="pt-BR" dirty="0" err="1"/>
              <a:t>VPCs</a:t>
            </a:r>
            <a:endParaRPr lang="pt-BR" dirty="0"/>
          </a:p>
          <a:p>
            <a:pPr rtl="0"/>
            <a:r>
              <a:rPr lang="pt-BR" dirty="0"/>
              <a:t>Não são necessários gateways, conexões VPN e dispositivos de rede separados</a:t>
            </a:r>
          </a:p>
          <a:p>
            <a:pPr rtl="0"/>
            <a:r>
              <a:rPr lang="pt-BR" dirty="0"/>
              <a:t>Conexões altamente disponíveis</a:t>
            </a:r>
          </a:p>
          <a:p>
            <a:pPr rtl="0"/>
            <a:r>
              <a:rPr lang="pt-BR" dirty="0"/>
              <a:t>Nenhum ponto único de falha ou gargalo da largura de banda</a:t>
            </a:r>
          </a:p>
          <a:p>
            <a:pPr rtl="0"/>
            <a:r>
              <a:rPr lang="pt-BR" dirty="0"/>
              <a:t>O tráfego permanece sempre no </a:t>
            </a:r>
            <a:r>
              <a:rPr lang="pt-BR" dirty="0" err="1"/>
              <a:t>backbone</a:t>
            </a:r>
            <a:r>
              <a:rPr lang="pt-BR" dirty="0"/>
              <a:t> global da AWS</a:t>
            </a:r>
          </a:p>
        </p:txBody>
      </p:sp>
    </p:spTree>
    <p:custDataLst>
      <p:tags r:id="rId1"/>
    </p:custDataLst>
    <p:extLst>
      <p:ext uri="{BB962C8B-B14F-4D97-AF65-F5344CB8AC3E}">
        <p14:creationId xmlns:p14="http://schemas.microsoft.com/office/powerpoint/2010/main" val="2199978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9CE5-B726-4CEE-86D9-4AFAD3B90478}"/>
              </a:ext>
            </a:extLst>
          </p:cNvPr>
          <p:cNvSpPr>
            <a:spLocks noGrp="1"/>
          </p:cNvSpPr>
          <p:nvPr>
            <p:ph type="title"/>
          </p:nvPr>
        </p:nvSpPr>
        <p:spPr/>
        <p:txBody>
          <a:bodyPr rtlCol="0"/>
          <a:lstStyle/>
          <a:p>
            <a:pPr rtl="0"/>
            <a:r>
              <a:rPr lang="pt-BR"/>
              <a:t>Estabelecer emparelhamento de VPC</a:t>
            </a:r>
          </a:p>
        </p:txBody>
      </p:sp>
      <p:grpSp>
        <p:nvGrpSpPr>
          <p:cNvPr id="21" name="Group 20" descr="bidirectional arrow between vpc A and vpc B that goes through a peering connection.">
            <a:extLst>
              <a:ext uri="{FF2B5EF4-FFF2-40B4-BE49-F238E27FC236}">
                <a16:creationId xmlns:a16="http://schemas.microsoft.com/office/drawing/2014/main" id="{045F2372-1CCC-4444-A87C-CBD27D14F623}"/>
              </a:ext>
            </a:extLst>
          </p:cNvPr>
          <p:cNvGrpSpPr/>
          <p:nvPr/>
        </p:nvGrpSpPr>
        <p:grpSpPr>
          <a:xfrm>
            <a:off x="2171238" y="2394872"/>
            <a:ext cx="7819867" cy="1685344"/>
            <a:chOff x="2171238" y="2394872"/>
            <a:chExt cx="7819867" cy="1685344"/>
          </a:xfrm>
        </p:grpSpPr>
        <p:cxnSp>
          <p:nvCxnSpPr>
            <p:cNvPr id="6" name="Straight Arrow Connector 5">
              <a:extLst>
                <a:ext uri="{FF2B5EF4-FFF2-40B4-BE49-F238E27FC236}">
                  <a16:creationId xmlns:a16="http://schemas.microsoft.com/office/drawing/2014/main" id="{F933BF7D-A99E-4C42-8B98-2356DCCB01A4}"/>
                </a:ext>
                <a:ext uri="{C183D7F6-B498-43B3-948B-1728B52AA6E4}">
                  <adec:decorative xmlns="" xmlns:adec="http://schemas.microsoft.com/office/drawing/2017/decorative" val="1"/>
                </a:ext>
              </a:extLst>
            </p:cNvPr>
            <p:cNvCxnSpPr>
              <a:cxnSpLocks/>
            </p:cNvCxnSpPr>
            <p:nvPr/>
          </p:nvCxnSpPr>
          <p:spPr>
            <a:xfrm>
              <a:off x="4301094" y="2851247"/>
              <a:ext cx="3749549" cy="1651"/>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8CEE2031-9753-47B7-894B-E64E9D4E3FB5}"/>
                </a:ext>
              </a:extLst>
            </p:cNvPr>
            <p:cNvGrpSpPr/>
            <p:nvPr/>
          </p:nvGrpSpPr>
          <p:grpSpPr>
            <a:xfrm>
              <a:off x="2171238" y="2394872"/>
              <a:ext cx="1765300" cy="914400"/>
              <a:chOff x="-25543" y="4395889"/>
              <a:chExt cx="1765300" cy="914400"/>
            </a:xfrm>
          </p:grpSpPr>
          <p:sp>
            <p:nvSpPr>
              <p:cNvPr id="13" name="Rectangle 12">
                <a:extLst>
                  <a:ext uri="{FF2B5EF4-FFF2-40B4-BE49-F238E27FC236}">
                    <a16:creationId xmlns:a16="http://schemas.microsoft.com/office/drawing/2014/main" id="{5F2F2305-6785-4CDB-B95B-8E8B31F93A80}"/>
                  </a:ext>
                </a:extLst>
              </p:cNvPr>
              <p:cNvSpPr/>
              <p:nvPr/>
            </p:nvSpPr>
            <p:spPr>
              <a:xfrm>
                <a:off x="-25543" y="4395889"/>
                <a:ext cx="1765300" cy="9144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A: 10.1.0.0/16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4" name="Graphic 13">
                <a:extLst>
                  <a:ext uri="{FF2B5EF4-FFF2-40B4-BE49-F238E27FC236}">
                    <a16:creationId xmlns:a16="http://schemas.microsoft.com/office/drawing/2014/main" id="{142CAE55-74A2-4060-AEFD-2AAB9110888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543" y="4395889"/>
                <a:ext cx="457200" cy="457200"/>
              </a:xfrm>
              <a:prstGeom prst="rect">
                <a:avLst/>
              </a:prstGeom>
            </p:spPr>
          </p:pic>
        </p:grpSp>
        <p:grpSp>
          <p:nvGrpSpPr>
            <p:cNvPr id="15" name="Group 14">
              <a:extLst>
                <a:ext uri="{FF2B5EF4-FFF2-40B4-BE49-F238E27FC236}">
                  <a16:creationId xmlns:a16="http://schemas.microsoft.com/office/drawing/2014/main" id="{2F4D149F-EA5E-4A36-858F-9F97367B1BA6}"/>
                </a:ext>
              </a:extLst>
            </p:cNvPr>
            <p:cNvGrpSpPr/>
            <p:nvPr/>
          </p:nvGrpSpPr>
          <p:grpSpPr>
            <a:xfrm>
              <a:off x="8225805" y="2394872"/>
              <a:ext cx="1765300" cy="914400"/>
              <a:chOff x="-25543" y="4395889"/>
              <a:chExt cx="1765300" cy="914400"/>
            </a:xfrm>
          </p:grpSpPr>
          <p:sp>
            <p:nvSpPr>
              <p:cNvPr id="16" name="Rectangle 15">
                <a:extLst>
                  <a:ext uri="{FF2B5EF4-FFF2-40B4-BE49-F238E27FC236}">
                    <a16:creationId xmlns:a16="http://schemas.microsoft.com/office/drawing/2014/main" id="{AE7BB783-3D55-4080-9248-07C1471626E1}"/>
                  </a:ext>
                </a:extLst>
              </p:cNvPr>
              <p:cNvSpPr/>
              <p:nvPr/>
            </p:nvSpPr>
            <p:spPr>
              <a:xfrm>
                <a:off x="-25543" y="4395889"/>
                <a:ext cx="1765300" cy="9144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B: </a:t>
                </a:r>
                <a:r>
                  <a:rPr lang="pt-BR" sz="1600" kern="0">
                    <a:ln w="0"/>
                    <a:solidFill>
                      <a:srgbClr val="1D8900"/>
                    </a:solidFill>
                  </a:rPr>
                  <a:t>10.2.0.0/16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7" name="Graphic 16">
                <a:extLst>
                  <a:ext uri="{FF2B5EF4-FFF2-40B4-BE49-F238E27FC236}">
                    <a16:creationId xmlns:a16="http://schemas.microsoft.com/office/drawing/2014/main" id="{8B644CD1-C1ED-439F-962D-A0419D2C81D4}"/>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543" y="4395889"/>
                <a:ext cx="457200" cy="457200"/>
              </a:xfrm>
              <a:prstGeom prst="rect">
                <a:avLst/>
              </a:prstGeom>
            </p:spPr>
          </p:pic>
        </p:grpSp>
        <p:grpSp>
          <p:nvGrpSpPr>
            <p:cNvPr id="3" name="Group 2">
              <a:extLst>
                <a:ext uri="{FF2B5EF4-FFF2-40B4-BE49-F238E27FC236}">
                  <a16:creationId xmlns:a16="http://schemas.microsoft.com/office/drawing/2014/main" id="{86E3892B-9115-42BB-85F2-485836DAA0BD}"/>
                </a:ext>
              </a:extLst>
            </p:cNvPr>
            <p:cNvGrpSpPr/>
            <p:nvPr/>
          </p:nvGrpSpPr>
          <p:grpSpPr>
            <a:xfrm>
              <a:off x="5212300" y="2532032"/>
              <a:ext cx="1727996" cy="1548184"/>
              <a:chOff x="5212300" y="2532032"/>
              <a:chExt cx="1727996" cy="1548184"/>
            </a:xfrm>
          </p:grpSpPr>
          <p:sp>
            <p:nvSpPr>
              <p:cNvPr id="11" name="TextBox 10">
                <a:extLst>
                  <a:ext uri="{FF2B5EF4-FFF2-40B4-BE49-F238E27FC236}">
                    <a16:creationId xmlns:a16="http://schemas.microsoft.com/office/drawing/2014/main" id="{796D22A2-A5C5-4A77-86A3-DBE160500072}"/>
                  </a:ext>
                </a:extLst>
              </p:cNvPr>
              <p:cNvSpPr txBox="1"/>
              <p:nvPr/>
            </p:nvSpPr>
            <p:spPr>
              <a:xfrm>
                <a:off x="5212300" y="3249219"/>
                <a:ext cx="1727996" cy="830997"/>
              </a:xfrm>
              <a:prstGeom prst="rect">
                <a:avLst/>
              </a:prstGeom>
              <a:noFill/>
            </p:spPr>
            <p:txBody>
              <a:bodyPr wrap="square" rtlCol="0">
                <a:spAutoFit/>
              </a:bodyPr>
              <a:lstStyle/>
              <a:p>
                <a:pPr algn="ctr" rtl="0"/>
                <a:r>
                  <a:rPr lang="pt-BR" sz="1600" dirty="0">
                    <a:ea typeface="Amazon Ember" panose="020B0603020204020204" pitchFamily="34" charset="0"/>
                    <a:cs typeface="Amazon Ember" panose="020B0603020204020204" pitchFamily="34" charset="0"/>
                  </a:rPr>
                  <a:t>Conexão de emparelhamento (PCX-1)</a:t>
                </a:r>
              </a:p>
            </p:txBody>
          </p:sp>
          <p:grpSp>
            <p:nvGrpSpPr>
              <p:cNvPr id="18" name="Group 17">
                <a:extLst>
                  <a:ext uri="{FF2B5EF4-FFF2-40B4-BE49-F238E27FC236}">
                    <a16:creationId xmlns:a16="http://schemas.microsoft.com/office/drawing/2014/main" id="{4DC15FC2-96C3-4E80-A220-3681FC62A82C}"/>
                  </a:ext>
                </a:extLst>
              </p:cNvPr>
              <p:cNvGrpSpPr/>
              <p:nvPr/>
            </p:nvGrpSpPr>
            <p:grpSpPr>
              <a:xfrm>
                <a:off x="5832301" y="2532032"/>
                <a:ext cx="640080" cy="640080"/>
                <a:chOff x="6862498" y="3503874"/>
                <a:chExt cx="640080" cy="640080"/>
              </a:xfrm>
            </p:grpSpPr>
            <p:sp>
              <p:nvSpPr>
                <p:cNvPr id="19" name="Rectangle 18">
                  <a:extLst>
                    <a:ext uri="{FF2B5EF4-FFF2-40B4-BE49-F238E27FC236}">
                      <a16:creationId xmlns:a16="http://schemas.microsoft.com/office/drawing/2014/main" id="{C57B08B7-C016-4E54-9B32-04152F4DA5EA}"/>
                    </a:ext>
                  </a:extLst>
                </p:cNvPr>
                <p:cNvSpPr/>
                <p:nvPr/>
              </p:nvSpPr>
              <p:spPr>
                <a:xfrm>
                  <a:off x="6862498" y="3503874"/>
                  <a:ext cx="640080"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20" name="Graphic 19">
                  <a:extLst>
                    <a:ext uri="{FF2B5EF4-FFF2-40B4-BE49-F238E27FC236}">
                      <a16:creationId xmlns:a16="http://schemas.microsoft.com/office/drawing/2014/main" id="{A71F437F-ABF1-412C-B4CC-B30555BE3EA9}"/>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947588" y="3588964"/>
                  <a:ext cx="469900" cy="469900"/>
                </a:xfrm>
                <a:prstGeom prst="rect">
                  <a:avLst/>
                </a:prstGeom>
              </p:spPr>
            </p:pic>
          </p:grpSp>
        </p:grpSp>
      </p:grpSp>
      <p:sp>
        <p:nvSpPr>
          <p:cNvPr id="22" name="TextBox 21">
            <a:extLst>
              <a:ext uri="{FF2B5EF4-FFF2-40B4-BE49-F238E27FC236}">
                <a16:creationId xmlns:a16="http://schemas.microsoft.com/office/drawing/2014/main" id="{5C9C7C33-2012-4FD7-816C-ECB6E9968BB3}"/>
              </a:ext>
            </a:extLst>
          </p:cNvPr>
          <p:cNvSpPr txBox="1"/>
          <p:nvPr/>
        </p:nvSpPr>
        <p:spPr>
          <a:xfrm>
            <a:off x="1830636" y="3411507"/>
            <a:ext cx="2446504" cy="338554"/>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VPC A</a:t>
            </a:r>
          </a:p>
        </p:txBody>
      </p:sp>
      <p:graphicFrame>
        <p:nvGraphicFramePr>
          <p:cNvPr id="7" name="Table 6">
            <a:extLst>
              <a:ext uri="{FF2B5EF4-FFF2-40B4-BE49-F238E27FC236}">
                <a16:creationId xmlns:a16="http://schemas.microsoft.com/office/drawing/2014/main" id="{2FEF76F5-0432-4DA5-AACF-6ABEE4CBA637}"/>
              </a:ext>
            </a:extLst>
          </p:cNvPr>
          <p:cNvGraphicFramePr>
            <a:graphicFrameLocks noGrp="1"/>
          </p:cNvGraphicFramePr>
          <p:nvPr>
            <p:extLst>
              <p:ext uri="{D42A27DB-BD31-4B8C-83A1-F6EECF244321}">
                <p14:modId xmlns:p14="http://schemas.microsoft.com/office/powerpoint/2010/main" val="73070027"/>
              </p:ext>
            </p:extLst>
          </p:nvPr>
        </p:nvGraphicFramePr>
        <p:xfrm>
          <a:off x="1400664" y="3784784"/>
          <a:ext cx="3306448" cy="1228287"/>
        </p:xfrm>
        <a:graphic>
          <a:graphicData uri="http://schemas.openxmlformats.org/drawingml/2006/table">
            <a:tbl>
              <a:tblPr firstRow="1" bandRow="1">
                <a:tableStyleId>{2D5ABB26-0587-4C30-8999-92F81FD0307C}</a:tableStyleId>
              </a:tblPr>
              <a:tblGrid>
                <a:gridCol w="1925757">
                  <a:extLst>
                    <a:ext uri="{9D8B030D-6E8A-4147-A177-3AD203B41FA5}">
                      <a16:colId xmlns:a16="http://schemas.microsoft.com/office/drawing/2014/main" val="20000"/>
                    </a:ext>
                  </a:extLst>
                </a:gridCol>
                <a:gridCol w="1380691">
                  <a:extLst>
                    <a:ext uri="{9D8B030D-6E8A-4147-A177-3AD203B41FA5}">
                      <a16:colId xmlns:a16="http://schemas.microsoft.com/office/drawing/2014/main" val="20001"/>
                    </a:ext>
                  </a:extLst>
                </a:gridCol>
              </a:tblGrid>
              <a:tr h="409429">
                <a:tc>
                  <a:txBody>
                    <a:bodyPr/>
                    <a:lstStyle/>
                    <a:p>
                      <a:pPr algn="ctr" rtl="0"/>
                      <a:r>
                        <a:rPr lang="pt-BR" sz="1600"/>
                        <a:t>Destino</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600"/>
                        <a:t>Alvo</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409429">
                <a:tc>
                  <a:txBody>
                    <a:bodyPr/>
                    <a:lstStyle/>
                    <a:p>
                      <a:pPr rtl="0"/>
                      <a:r>
                        <a:rPr lang="pt-BR" sz="1600">
                          <a:solidFill>
                            <a:schemeClr val="tx1"/>
                          </a:solidFill>
                        </a:rPr>
                        <a:t>10.1.0.0/16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a:r>
                        <a:rPr lang="pt-BR" sz="1600">
                          <a:solidFill>
                            <a:schemeClr val="tx1"/>
                          </a:solidFill>
                        </a:rPr>
                        <a:t>local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09429">
                <a:tc>
                  <a:txBody>
                    <a:bodyPr/>
                    <a:lstStyle/>
                    <a:p>
                      <a:pPr rtl="0"/>
                      <a:r>
                        <a:rPr lang="pt-BR" sz="1600" b="0">
                          <a:latin typeface="Amazon Ember" panose="02000000000000000000" pitchFamily="2" charset="0"/>
                          <a:ea typeface="Amazon Ember" panose="02000000000000000000" pitchFamily="2" charset="0"/>
                        </a:rPr>
                        <a:t>10.2.0.0/16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a:r>
                        <a:rPr lang="pt-BR" sz="1600" b="0">
                          <a:latin typeface="Amazon Ember" panose="02000000000000000000" pitchFamily="2" charset="0"/>
                          <a:ea typeface="Amazon Ember" panose="02000000000000000000" pitchFamily="2" charset="0"/>
                        </a:rPr>
                        <a:t>PCX-1</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3" name="TextBox 22">
            <a:extLst>
              <a:ext uri="{FF2B5EF4-FFF2-40B4-BE49-F238E27FC236}">
                <a16:creationId xmlns:a16="http://schemas.microsoft.com/office/drawing/2014/main" id="{A3A87EF8-7E5D-4094-8228-EE47B8771527}"/>
              </a:ext>
            </a:extLst>
          </p:cNvPr>
          <p:cNvSpPr txBox="1"/>
          <p:nvPr/>
        </p:nvSpPr>
        <p:spPr>
          <a:xfrm>
            <a:off x="7854689" y="3420423"/>
            <a:ext cx="2440092" cy="338554"/>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VPC B</a:t>
            </a:r>
          </a:p>
        </p:txBody>
      </p:sp>
      <p:graphicFrame>
        <p:nvGraphicFramePr>
          <p:cNvPr id="9" name="Table 8">
            <a:extLst>
              <a:ext uri="{FF2B5EF4-FFF2-40B4-BE49-F238E27FC236}">
                <a16:creationId xmlns:a16="http://schemas.microsoft.com/office/drawing/2014/main" id="{21E04E2A-D0B2-47BF-906E-024602883D82}"/>
              </a:ext>
            </a:extLst>
          </p:cNvPr>
          <p:cNvGraphicFramePr>
            <a:graphicFrameLocks noGrp="1"/>
          </p:cNvGraphicFramePr>
          <p:nvPr>
            <p:extLst>
              <p:ext uri="{D42A27DB-BD31-4B8C-83A1-F6EECF244321}">
                <p14:modId xmlns:p14="http://schemas.microsoft.com/office/powerpoint/2010/main" val="1130392559"/>
              </p:ext>
            </p:extLst>
          </p:nvPr>
        </p:nvGraphicFramePr>
        <p:xfrm>
          <a:off x="7421510" y="3784784"/>
          <a:ext cx="3306448" cy="1228287"/>
        </p:xfrm>
        <a:graphic>
          <a:graphicData uri="http://schemas.openxmlformats.org/drawingml/2006/table">
            <a:tbl>
              <a:tblPr firstRow="1" bandRow="1">
                <a:tableStyleId>{2D5ABB26-0587-4C30-8999-92F81FD0307C}</a:tableStyleId>
              </a:tblPr>
              <a:tblGrid>
                <a:gridCol w="1925757">
                  <a:extLst>
                    <a:ext uri="{9D8B030D-6E8A-4147-A177-3AD203B41FA5}">
                      <a16:colId xmlns:a16="http://schemas.microsoft.com/office/drawing/2014/main" val="20000"/>
                    </a:ext>
                  </a:extLst>
                </a:gridCol>
                <a:gridCol w="1380691">
                  <a:extLst>
                    <a:ext uri="{9D8B030D-6E8A-4147-A177-3AD203B41FA5}">
                      <a16:colId xmlns:a16="http://schemas.microsoft.com/office/drawing/2014/main" val="20001"/>
                    </a:ext>
                  </a:extLst>
                </a:gridCol>
              </a:tblGrid>
              <a:tr h="409429">
                <a:tc>
                  <a:txBody>
                    <a:bodyPr/>
                    <a:lstStyle/>
                    <a:p>
                      <a:pPr algn="ctr" rtl="0"/>
                      <a:r>
                        <a:rPr lang="pt-BR" sz="1600"/>
                        <a:t>Alvo</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600"/>
                        <a:t>Alvo</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409429">
                <a:tc>
                  <a:txBody>
                    <a:bodyPr/>
                    <a:lstStyle/>
                    <a:p>
                      <a:pPr rtl="0"/>
                      <a:r>
                        <a:rPr lang="pt-BR" sz="1600"/>
                        <a:t>10.2.0.0/16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a:r>
                        <a:rPr lang="pt-BR" sz="1600"/>
                        <a:t>local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09429">
                <a:tc>
                  <a:txBody>
                    <a:bodyPr/>
                    <a:lstStyle/>
                    <a:p>
                      <a:pPr rtl="0"/>
                      <a:r>
                        <a:rPr lang="pt-BR" sz="1600" b="0">
                          <a:latin typeface="Amazon Ember" panose="02000000000000000000" pitchFamily="2" charset="0"/>
                          <a:ea typeface="Amazon Ember" panose="02000000000000000000" pitchFamily="2" charset="0"/>
                        </a:rPr>
                        <a:t>10.1.0.0/16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a:r>
                        <a:rPr lang="pt-BR" sz="1600" b="0">
                          <a:latin typeface="Amazon Ember" panose="02000000000000000000" pitchFamily="2" charset="0"/>
                          <a:ea typeface="Amazon Ember" panose="02000000000000000000" pitchFamily="2" charset="0"/>
                        </a:rPr>
                        <a:t>PCX-1</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711639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31C8-0F28-564E-99B9-1A0BCCCB4C26}"/>
              </a:ext>
            </a:extLst>
          </p:cNvPr>
          <p:cNvSpPr>
            <a:spLocks noGrp="1"/>
          </p:cNvSpPr>
          <p:nvPr>
            <p:ph type="title"/>
          </p:nvPr>
        </p:nvSpPr>
        <p:spPr/>
        <p:txBody>
          <a:bodyPr rtlCol="0"/>
          <a:lstStyle/>
          <a:p>
            <a:pPr rtl="0"/>
            <a:r>
              <a:rPr lang="pt-BR"/>
              <a:t>Restrições de conexão de emparelhamento de VPC</a:t>
            </a:r>
          </a:p>
        </p:txBody>
      </p:sp>
      <p:grpSp>
        <p:nvGrpSpPr>
          <p:cNvPr id="5" name="Group 4" descr="a test vpc is connected via a bidirectional arrow to the development vpc and via a second bidirectional arrow to the production vpc. there is no connection between the development and production vpcs.">
            <a:extLst>
              <a:ext uri="{FF2B5EF4-FFF2-40B4-BE49-F238E27FC236}">
                <a16:creationId xmlns:a16="http://schemas.microsoft.com/office/drawing/2014/main" id="{B35EDEC0-322A-4895-B083-A4E454DAE940}"/>
              </a:ext>
            </a:extLst>
          </p:cNvPr>
          <p:cNvGrpSpPr/>
          <p:nvPr/>
        </p:nvGrpSpPr>
        <p:grpSpPr>
          <a:xfrm>
            <a:off x="92383" y="1552230"/>
            <a:ext cx="6674176" cy="3763935"/>
            <a:chOff x="-78305" y="1552230"/>
            <a:chExt cx="6674176" cy="3763935"/>
          </a:xfrm>
        </p:grpSpPr>
        <p:grpSp>
          <p:nvGrpSpPr>
            <p:cNvPr id="3" name="Group 2">
              <a:extLst>
                <a:ext uri="{FF2B5EF4-FFF2-40B4-BE49-F238E27FC236}">
                  <a16:creationId xmlns:a16="http://schemas.microsoft.com/office/drawing/2014/main" id="{A0F41A77-FF4E-4E71-9669-7B53D591AE42}"/>
                </a:ext>
              </a:extLst>
            </p:cNvPr>
            <p:cNvGrpSpPr/>
            <p:nvPr/>
          </p:nvGrpSpPr>
          <p:grpSpPr>
            <a:xfrm>
              <a:off x="367380" y="1552230"/>
              <a:ext cx="5944844" cy="3763935"/>
              <a:chOff x="367380" y="1552230"/>
              <a:chExt cx="5944844" cy="3763935"/>
            </a:xfrm>
          </p:grpSpPr>
          <p:grpSp>
            <p:nvGrpSpPr>
              <p:cNvPr id="17" name="Group 16">
                <a:extLst>
                  <a:ext uri="{FF2B5EF4-FFF2-40B4-BE49-F238E27FC236}">
                    <a16:creationId xmlns:a16="http://schemas.microsoft.com/office/drawing/2014/main" id="{5444AE70-52CF-43B4-9E5C-B753605FA82A}"/>
                  </a:ext>
                </a:extLst>
              </p:cNvPr>
              <p:cNvGrpSpPr/>
              <p:nvPr/>
            </p:nvGrpSpPr>
            <p:grpSpPr>
              <a:xfrm>
                <a:off x="367380" y="1552230"/>
                <a:ext cx="1842544" cy="1143000"/>
                <a:chOff x="-4478619" y="1833999"/>
                <a:chExt cx="1842544" cy="1143000"/>
              </a:xfrm>
            </p:grpSpPr>
            <p:sp>
              <p:nvSpPr>
                <p:cNvPr id="28" name="Rectangle 27">
                  <a:extLst>
                    <a:ext uri="{FF2B5EF4-FFF2-40B4-BE49-F238E27FC236}">
                      <a16:creationId xmlns:a16="http://schemas.microsoft.com/office/drawing/2014/main" id="{0A022808-B38C-4BDC-8DDC-E26190F0E4BB}"/>
                    </a:ext>
                  </a:extLst>
                </p:cNvPr>
                <p:cNvSpPr/>
                <p:nvPr/>
              </p:nvSpPr>
              <p:spPr>
                <a:xfrm>
                  <a:off x="-4464875" y="1833999"/>
                  <a:ext cx="18288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r>
                    <a:rPr kumimoji="0" lang="en-US" sz="1600" b="0" i="0" u="none" strike="noStrike" kern="0" cap="none" spc="0" normalizeH="0" baseline="0" noProof="0" dirty="0">
                      <a:ln w="0"/>
                      <a:solidFill>
                        <a:srgbClr val="1D8900"/>
                      </a:solidFill>
                      <a:effectLst/>
                      <a:uLnTx/>
                      <a:uFillTx/>
                      <a:ea typeface="+mn-ea"/>
                      <a:cs typeface="+mn-cs"/>
                    </a:rPr>
                    <a:t/>
                  </a:r>
                  <a:br>
                    <a:rPr kumimoji="0" lang="en-US" sz="1600" b="0" i="0" u="none" strike="noStrike" kern="0" cap="none" spc="0" normalizeH="0" baseline="0" noProof="0" dirty="0">
                      <a:ln w="0"/>
                      <a:solidFill>
                        <a:srgbClr val="1D8900"/>
                      </a:solidFill>
                      <a:effectLst/>
                      <a:uLnTx/>
                      <a:uFillTx/>
                      <a:ea typeface="+mn-ea"/>
                      <a:cs typeface="+mn-cs"/>
                    </a:rPr>
                  </a:br>
                  <a:r>
                    <a:rPr lang="pt-BR" sz="1600" b="0" i="0" u="none" strike="noStrike" kern="0" cap="none" spc="0" normalizeH="0" noProof="0">
                      <a:ln w="0"/>
                      <a:solidFill>
                        <a:srgbClr val="1D8900"/>
                      </a:solidFill>
                      <a:effectLst/>
                      <a:uLnTx/>
                      <a:uFillTx/>
                      <a:ea typeface="+mn-ea"/>
                      <a:cs typeface="+mn-cs"/>
                    </a:rPr>
                    <a:t>10.1.0.0/16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29" name="Graphic 28">
                  <a:extLst>
                    <a:ext uri="{FF2B5EF4-FFF2-40B4-BE49-F238E27FC236}">
                      <a16:creationId xmlns:a16="http://schemas.microsoft.com/office/drawing/2014/main" id="{6C701ABC-5D1B-4710-9053-A7D30EC20C56}"/>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478619" y="1833999"/>
                  <a:ext cx="457200" cy="457200"/>
                </a:xfrm>
                <a:prstGeom prst="rect">
                  <a:avLst/>
                </a:prstGeom>
              </p:spPr>
            </p:pic>
            <p:sp>
              <p:nvSpPr>
                <p:cNvPr id="16" name="TextBox 15">
                  <a:extLst>
                    <a:ext uri="{FF2B5EF4-FFF2-40B4-BE49-F238E27FC236}">
                      <a16:creationId xmlns:a16="http://schemas.microsoft.com/office/drawing/2014/main" id="{AF51C338-736C-439D-A39F-C8E1EC68651B}"/>
                    </a:ext>
                  </a:extLst>
                </p:cNvPr>
                <p:cNvSpPr txBox="1"/>
                <p:nvPr/>
              </p:nvSpPr>
              <p:spPr>
                <a:xfrm>
                  <a:off x="-4421867" y="2473486"/>
                  <a:ext cx="1742785" cy="338554"/>
                </a:xfrm>
                <a:prstGeom prst="rect">
                  <a:avLst/>
                </a:prstGeom>
                <a:noFill/>
              </p:spPr>
              <p:txBody>
                <a:bodyPr wrap="none" rtlCol="0">
                  <a:spAutoFit/>
                </a:bodyPr>
                <a:lstStyle/>
                <a:p>
                  <a:pPr algn="ctr" rtl="0"/>
                  <a:r>
                    <a:rPr lang="pt-BR" sz="1600" dirty="0">
                      <a:ea typeface="Amazon Ember" panose="020B0603020204020204" pitchFamily="34" charset="0"/>
                      <a:cs typeface="Amazon Ember" panose="020B0603020204020204" pitchFamily="34" charset="0"/>
                    </a:rPr>
                    <a:t>Desenvolvimento</a:t>
                  </a:r>
                </a:p>
              </p:txBody>
            </p:sp>
          </p:grpSp>
          <p:grpSp>
            <p:nvGrpSpPr>
              <p:cNvPr id="20" name="Group 19">
                <a:extLst>
                  <a:ext uri="{FF2B5EF4-FFF2-40B4-BE49-F238E27FC236}">
                    <a16:creationId xmlns:a16="http://schemas.microsoft.com/office/drawing/2014/main" id="{065DD6C7-590D-4360-9A7A-D4309715DB8A}"/>
                  </a:ext>
                </a:extLst>
              </p:cNvPr>
              <p:cNvGrpSpPr/>
              <p:nvPr/>
            </p:nvGrpSpPr>
            <p:grpSpPr>
              <a:xfrm>
                <a:off x="4483424" y="1552230"/>
                <a:ext cx="1828800" cy="1143000"/>
                <a:chOff x="-2347019" y="1833999"/>
                <a:chExt cx="1828800" cy="1143000"/>
              </a:xfrm>
            </p:grpSpPr>
            <p:sp>
              <p:nvSpPr>
                <p:cNvPr id="48" name="Rectangle 47">
                  <a:extLst>
                    <a:ext uri="{FF2B5EF4-FFF2-40B4-BE49-F238E27FC236}">
                      <a16:creationId xmlns:a16="http://schemas.microsoft.com/office/drawing/2014/main" id="{B478D96A-FBCA-47E3-AC33-B11FCFF9DABF}"/>
                    </a:ext>
                  </a:extLst>
                </p:cNvPr>
                <p:cNvSpPr/>
                <p:nvPr/>
              </p:nvSpPr>
              <p:spPr>
                <a:xfrm>
                  <a:off x="-2347019" y="1833999"/>
                  <a:ext cx="18288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10.3.0.0/16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49" name="Graphic 48">
                  <a:extLst>
                    <a:ext uri="{FF2B5EF4-FFF2-40B4-BE49-F238E27FC236}">
                      <a16:creationId xmlns:a16="http://schemas.microsoft.com/office/drawing/2014/main" id="{6AE0A461-E544-49F4-9576-1BD28FB7492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347019" y="1833999"/>
                  <a:ext cx="457200" cy="457200"/>
                </a:xfrm>
                <a:prstGeom prst="rect">
                  <a:avLst/>
                </a:prstGeom>
              </p:spPr>
            </p:pic>
            <p:sp>
              <p:nvSpPr>
                <p:cNvPr id="50" name="TextBox 49">
                  <a:extLst>
                    <a:ext uri="{FF2B5EF4-FFF2-40B4-BE49-F238E27FC236}">
                      <a16:creationId xmlns:a16="http://schemas.microsoft.com/office/drawing/2014/main" id="{F2E8D325-E35B-4E0D-9CFD-09684CCB96AE}"/>
                    </a:ext>
                  </a:extLst>
                </p:cNvPr>
                <p:cNvSpPr txBox="1"/>
                <p:nvPr/>
              </p:nvSpPr>
              <p:spPr>
                <a:xfrm>
                  <a:off x="-1951351" y="2473486"/>
                  <a:ext cx="1037463" cy="338554"/>
                </a:xfrm>
                <a:prstGeom prst="rect">
                  <a:avLst/>
                </a:prstGeom>
                <a:noFill/>
              </p:spPr>
              <p:txBody>
                <a:bodyPr wrap="none" rtlCol="0">
                  <a:spAutoFit/>
                </a:bodyPr>
                <a:lstStyle/>
                <a:p>
                  <a:pPr algn="ctr" rtl="0"/>
                  <a:r>
                    <a:rPr lang="pt-BR" sz="1600" dirty="0">
                      <a:ea typeface="Amazon Ember" panose="020B0603020204020204" pitchFamily="34" charset="0"/>
                      <a:cs typeface="Amazon Ember" panose="020B0603020204020204" pitchFamily="34" charset="0"/>
                    </a:rPr>
                    <a:t>Produção</a:t>
                  </a:r>
                </a:p>
              </p:txBody>
            </p:sp>
          </p:grpSp>
          <p:grpSp>
            <p:nvGrpSpPr>
              <p:cNvPr id="54" name="Group 53">
                <a:extLst>
                  <a:ext uri="{FF2B5EF4-FFF2-40B4-BE49-F238E27FC236}">
                    <a16:creationId xmlns:a16="http://schemas.microsoft.com/office/drawing/2014/main" id="{66A34C7A-7FC0-426B-8449-FBE848BF0913}"/>
                  </a:ext>
                </a:extLst>
              </p:cNvPr>
              <p:cNvGrpSpPr/>
              <p:nvPr/>
            </p:nvGrpSpPr>
            <p:grpSpPr>
              <a:xfrm>
                <a:off x="2425402" y="4173165"/>
                <a:ext cx="1828800" cy="1143000"/>
                <a:chOff x="-3433451" y="3423802"/>
                <a:chExt cx="1828800" cy="1143000"/>
              </a:xfrm>
            </p:grpSpPr>
            <p:sp>
              <p:nvSpPr>
                <p:cNvPr id="51" name="Rectangle 50">
                  <a:extLst>
                    <a:ext uri="{FF2B5EF4-FFF2-40B4-BE49-F238E27FC236}">
                      <a16:creationId xmlns:a16="http://schemas.microsoft.com/office/drawing/2014/main" id="{21821567-9175-4256-ADE9-E26ECB9DB018}"/>
                    </a:ext>
                  </a:extLst>
                </p:cNvPr>
                <p:cNvSpPr/>
                <p:nvPr/>
              </p:nvSpPr>
              <p:spPr>
                <a:xfrm>
                  <a:off x="-3433451" y="3423802"/>
                  <a:ext cx="18288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10.2.0.0/16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52" name="Graphic 51">
                  <a:extLst>
                    <a:ext uri="{FF2B5EF4-FFF2-40B4-BE49-F238E27FC236}">
                      <a16:creationId xmlns:a16="http://schemas.microsoft.com/office/drawing/2014/main" id="{D520BE1D-BEDD-4F98-AFE7-879FAFEF46A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433451" y="3423802"/>
                  <a:ext cx="457200" cy="457200"/>
                </a:xfrm>
                <a:prstGeom prst="rect">
                  <a:avLst/>
                </a:prstGeom>
              </p:spPr>
            </p:pic>
            <p:sp>
              <p:nvSpPr>
                <p:cNvPr id="53" name="TextBox 52">
                  <a:extLst>
                    <a:ext uri="{FF2B5EF4-FFF2-40B4-BE49-F238E27FC236}">
                      <a16:creationId xmlns:a16="http://schemas.microsoft.com/office/drawing/2014/main" id="{645A1178-5986-4CC0-AC09-1BF97DD2B053}"/>
                    </a:ext>
                  </a:extLst>
                </p:cNvPr>
                <p:cNvSpPr txBox="1"/>
                <p:nvPr/>
              </p:nvSpPr>
              <p:spPr>
                <a:xfrm>
                  <a:off x="-2854239" y="4063289"/>
                  <a:ext cx="670376" cy="338554"/>
                </a:xfrm>
                <a:prstGeom prst="rect">
                  <a:avLst/>
                </a:prstGeom>
                <a:noFill/>
              </p:spPr>
              <p:txBody>
                <a:bodyPr wrap="none" rtlCol="0">
                  <a:spAutoFit/>
                </a:bodyPr>
                <a:lstStyle/>
                <a:p>
                  <a:pPr algn="ctr" rtl="0"/>
                  <a:r>
                    <a:rPr lang="pt-BR" sz="1600" dirty="0">
                      <a:ea typeface="Amazon Ember" panose="020B0603020204020204" pitchFamily="34" charset="0"/>
                      <a:cs typeface="Amazon Ember" panose="020B0603020204020204" pitchFamily="34" charset="0"/>
                    </a:rPr>
                    <a:t>Teste</a:t>
                  </a:r>
                </a:p>
              </p:txBody>
            </p:sp>
          </p:grpSp>
          <p:cxnSp>
            <p:nvCxnSpPr>
              <p:cNvPr id="56" name="Straight Arrow Connector 55">
                <a:extLst>
                  <a:ext uri="{FF2B5EF4-FFF2-40B4-BE49-F238E27FC236}">
                    <a16:creationId xmlns:a16="http://schemas.microsoft.com/office/drawing/2014/main" id="{20DF743F-AE7A-4E30-9B5E-816596482D15}"/>
                  </a:ext>
                  <a:ext uri="{C183D7F6-B498-43B3-948B-1728B52AA6E4}">
                    <adec:decorative xmlns="" xmlns:adec="http://schemas.microsoft.com/office/drawing/2017/decorative" val="1"/>
                  </a:ext>
                </a:extLst>
              </p:cNvPr>
              <p:cNvCxnSpPr>
                <a:cxnSpLocks/>
                <a:stCxn id="28" idx="2"/>
                <a:endCxn id="51" idx="1"/>
              </p:cNvCxnSpPr>
              <p:nvPr/>
            </p:nvCxnSpPr>
            <p:spPr>
              <a:xfrm>
                <a:off x="1295524" y="2695230"/>
                <a:ext cx="1129878" cy="2049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441CC1E-1E30-4E65-BF6C-ADBD3FDD866B}"/>
                  </a:ext>
                  <a:ext uri="{C183D7F6-B498-43B3-948B-1728B52AA6E4}">
                    <adec:decorative xmlns="" xmlns:adec="http://schemas.microsoft.com/office/drawing/2017/decorative" val="1"/>
                  </a:ext>
                </a:extLst>
              </p:cNvPr>
              <p:cNvCxnSpPr>
                <a:cxnSpLocks/>
                <a:stCxn id="51" idx="3"/>
                <a:endCxn id="48" idx="2"/>
              </p:cNvCxnSpPr>
              <p:nvPr/>
            </p:nvCxnSpPr>
            <p:spPr>
              <a:xfrm flipV="1">
                <a:off x="4254202" y="2695230"/>
                <a:ext cx="1143622" cy="2049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0B6B24-8299-4A42-9EB2-1BC20978E168}"/>
                </a:ext>
              </a:extLst>
            </p:cNvPr>
            <p:cNvSpPr txBox="1"/>
            <p:nvPr/>
          </p:nvSpPr>
          <p:spPr>
            <a:xfrm>
              <a:off x="2247370" y="1769787"/>
              <a:ext cx="2184870" cy="923330"/>
            </a:xfrm>
            <a:prstGeom prst="rect">
              <a:avLst/>
            </a:prstGeom>
            <a:noFill/>
          </p:spPr>
          <p:txBody>
            <a:bodyPr wrap="square" rtlCol="0">
              <a:spAutoFit/>
            </a:bodyPr>
            <a:lstStyle/>
            <a:p>
              <a:pPr algn="ctr" rtl="0"/>
              <a:r>
                <a:rPr lang="pt-BR">
                  <a:ea typeface="Amazon Ember Light" panose="020B0403020204020204" pitchFamily="34" charset="0"/>
                  <a:cs typeface="Amazon Ember Light" panose="020B0403020204020204" pitchFamily="34" charset="0"/>
                </a:rPr>
                <a:t>Desenvolvimento e produção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não</a:t>
              </a:r>
              <a:r>
                <a:rPr lang="pt-BR">
                  <a:ea typeface="Amazon Ember Light" panose="020B0403020204020204" pitchFamily="34" charset="0"/>
                  <a:cs typeface="Amazon Ember Light" panose="020B0403020204020204" pitchFamily="34" charset="0"/>
                </a:rPr>
                <a:t> estão emparelhados</a:t>
              </a:r>
              <a:endParaRPr lang="en-US" sz="2000" dirty="0">
                <a:ea typeface="Amazon Ember Light" panose="020B0403020204020204" pitchFamily="34" charset="0"/>
                <a:cs typeface="Amazon Ember Light" panose="020B0403020204020204" pitchFamily="34" charset="0"/>
              </a:endParaRPr>
            </a:p>
          </p:txBody>
        </p:sp>
        <p:sp>
          <p:nvSpPr>
            <p:cNvPr id="66" name="TextBox 65">
              <a:extLst>
                <a:ext uri="{FF2B5EF4-FFF2-40B4-BE49-F238E27FC236}">
                  <a16:creationId xmlns:a16="http://schemas.microsoft.com/office/drawing/2014/main" id="{D9D9A53A-9BCE-4762-902F-233351005DF6}"/>
                </a:ext>
              </a:extLst>
            </p:cNvPr>
            <p:cNvSpPr txBox="1"/>
            <p:nvPr/>
          </p:nvSpPr>
          <p:spPr>
            <a:xfrm>
              <a:off x="-78305" y="3380845"/>
              <a:ext cx="1927989" cy="923330"/>
            </a:xfrm>
            <a:prstGeom prst="rect">
              <a:avLst/>
            </a:prstGeom>
            <a:noFill/>
          </p:spPr>
          <p:txBody>
            <a:bodyPr wrap="square" rtlCol="0">
              <a:spAutoFit/>
            </a:bodyPr>
            <a:lstStyle/>
            <a:p>
              <a:pPr algn="ctr" rtl="0"/>
              <a:r>
                <a:rPr lang="pt-BR">
                  <a:ea typeface="Amazon Ember Light" panose="020B0403020204020204" pitchFamily="34" charset="0"/>
                  <a:cs typeface="Amazon Ember Light" panose="020B0403020204020204" pitchFamily="34" charset="0"/>
                </a:rPr>
                <a:t>Desenvolvimento e teste estão emparelhados</a:t>
              </a:r>
              <a:endParaRPr lang="en-US" sz="2000" dirty="0">
                <a:ea typeface="Amazon Ember Light" panose="020B0403020204020204" pitchFamily="34" charset="0"/>
                <a:cs typeface="Amazon Ember Light" panose="020B0403020204020204" pitchFamily="34" charset="0"/>
              </a:endParaRPr>
            </a:p>
          </p:txBody>
        </p:sp>
        <p:sp>
          <p:nvSpPr>
            <p:cNvPr id="67" name="TextBox 66">
              <a:extLst>
                <a:ext uri="{FF2B5EF4-FFF2-40B4-BE49-F238E27FC236}">
                  <a16:creationId xmlns:a16="http://schemas.microsoft.com/office/drawing/2014/main" id="{5C1ACC4A-9EF4-42ED-9E2B-F560614BE26E}"/>
                </a:ext>
              </a:extLst>
            </p:cNvPr>
            <p:cNvSpPr txBox="1"/>
            <p:nvPr/>
          </p:nvSpPr>
          <p:spPr>
            <a:xfrm>
              <a:off x="4943604" y="3380845"/>
              <a:ext cx="1652267" cy="923330"/>
            </a:xfrm>
            <a:prstGeom prst="rect">
              <a:avLst/>
            </a:prstGeom>
            <a:noFill/>
          </p:spPr>
          <p:txBody>
            <a:bodyPr wrap="square" rtlCol="0">
              <a:spAutoFit/>
            </a:bodyPr>
            <a:lstStyle/>
            <a:p>
              <a:pPr algn="ctr" rtl="0"/>
              <a:r>
                <a:rPr lang="pt-BR" dirty="0">
                  <a:ea typeface="Amazon Ember Light" panose="020B0403020204020204" pitchFamily="34" charset="0"/>
                  <a:cs typeface="Amazon Ember Light" panose="020B0403020204020204" pitchFamily="34" charset="0"/>
                </a:rPr>
                <a:t>Produção e teste estão emparelhados</a:t>
              </a:r>
              <a:endParaRPr lang="en-US" sz="2000" dirty="0">
                <a:ea typeface="Amazon Ember Light" panose="020B0403020204020204" pitchFamily="34" charset="0"/>
                <a:cs typeface="Amazon Ember Light" panose="020B0403020204020204" pitchFamily="34" charset="0"/>
              </a:endParaRPr>
            </a:p>
          </p:txBody>
        </p:sp>
      </p:grpSp>
      <p:sp>
        <p:nvSpPr>
          <p:cNvPr id="63" name="TextBox 62">
            <a:extLst>
              <a:ext uri="{FF2B5EF4-FFF2-40B4-BE49-F238E27FC236}">
                <a16:creationId xmlns:a16="http://schemas.microsoft.com/office/drawing/2014/main" id="{6793914F-51D2-4E66-A28F-72FC1A0E148B}"/>
              </a:ext>
            </a:extLst>
          </p:cNvPr>
          <p:cNvSpPr txBox="1"/>
          <p:nvPr/>
        </p:nvSpPr>
        <p:spPr>
          <a:xfrm>
            <a:off x="6940112" y="1248868"/>
            <a:ext cx="5023881" cy="3939540"/>
          </a:xfrm>
          <a:prstGeom prst="rect">
            <a:avLst/>
          </a:prstGeom>
          <a:noFill/>
        </p:spPr>
        <p:txBody>
          <a:bodyPr wrap="square" rtlCol="0">
            <a:spAutoFit/>
          </a:bodyPr>
          <a:lstStyle/>
          <a:p>
            <a:pPr marL="457200" indent="-457200" rtl="0">
              <a:buClr>
                <a:schemeClr val="tx1"/>
              </a:buClr>
              <a:buFont typeface="Arial" panose="020B0604020202020204" pitchFamily="34" charset="0"/>
              <a:buChar char="•"/>
            </a:pPr>
            <a:r>
              <a:rPr lang="pt-BR" sz="2500" dirty="0">
                <a:latin typeface="Amazon Ember Light" panose="020B0403020204020204" pitchFamily="34" charset="0"/>
                <a:ea typeface="Amazon Ember Light" panose="020B0403020204020204" pitchFamily="34" charset="0"/>
                <a:cs typeface="Amazon Ember Light" panose="020B0403020204020204" pitchFamily="34" charset="0"/>
              </a:rPr>
              <a:t>Usam endereços IP </a:t>
            </a:r>
            <a:r>
              <a:rPr lang="pt-BR" sz="25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privados</a:t>
            </a:r>
          </a:p>
          <a:p>
            <a:pPr marL="457200" indent="-457200" rtl="0">
              <a:buClr>
                <a:schemeClr val="tx1"/>
              </a:buClr>
              <a:buFont typeface="Arial" panose="020B0604020202020204" pitchFamily="34" charset="0"/>
              <a:buChar char="•"/>
            </a:pPr>
            <a:r>
              <a:rPr lang="pt-BR" sz="2500" dirty="0">
                <a:latin typeface="Amazon Ember Light" panose="020B0403020204020204" pitchFamily="34" charset="0"/>
                <a:ea typeface="Amazon Ember Light" panose="020B0403020204020204" pitchFamily="34" charset="0"/>
                <a:cs typeface="Amazon Ember Light" panose="020B0403020204020204" pitchFamily="34" charset="0"/>
              </a:rPr>
              <a:t>Podem ser estabelecidas entre </a:t>
            </a:r>
            <a:r>
              <a:rPr lang="pt-BR" sz="25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diferentes contas da AWS</a:t>
            </a:r>
          </a:p>
          <a:p>
            <a:pPr marL="457200" indent="-457200" rtl="0">
              <a:buClr>
                <a:schemeClr val="tx1"/>
              </a:buClr>
              <a:buFont typeface="Arial" panose="020B0604020202020204" pitchFamily="34" charset="0"/>
              <a:buChar char="•"/>
            </a:pPr>
            <a:r>
              <a:rPr lang="pt-BR" sz="25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Não é possível</a:t>
            </a:r>
            <a:r>
              <a:rPr lang="pt-BR" sz="2500" dirty="0">
                <a:latin typeface="Amazon Ember Light" panose="020B0403020204020204" pitchFamily="34" charset="0"/>
                <a:ea typeface="Amazon Ember Light" panose="020B0403020204020204" pitchFamily="34" charset="0"/>
                <a:cs typeface="Amazon Ember Light" panose="020B0403020204020204" pitchFamily="34" charset="0"/>
              </a:rPr>
              <a:t> ter blocos CIDR sobrepostos</a:t>
            </a:r>
            <a:endParaRPr lang="en-US" sz="25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rtl="0">
              <a:buClr>
                <a:schemeClr val="tx1"/>
              </a:buClr>
              <a:buFont typeface="Arial" panose="020B0604020202020204" pitchFamily="34" charset="0"/>
              <a:buChar char="•"/>
            </a:pPr>
            <a:r>
              <a:rPr lang="pt-BR" sz="2500" dirty="0">
                <a:latin typeface="Amazon Ember Light" panose="020B0403020204020204" pitchFamily="34" charset="0"/>
                <a:ea typeface="Amazon Ember Light" panose="020B0403020204020204" pitchFamily="34" charset="0"/>
                <a:cs typeface="Amazon Ember Light" panose="020B0403020204020204" pitchFamily="34" charset="0"/>
              </a:rPr>
              <a:t>Podem ter apenas </a:t>
            </a:r>
            <a:r>
              <a:rPr lang="pt-BR" sz="25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um recurso de emparelhamento </a:t>
            </a:r>
            <a:r>
              <a:rPr lang="pt-BR" sz="2500" dirty="0">
                <a:latin typeface="Amazon Ember Light" panose="020B0403020204020204" pitchFamily="34" charset="0"/>
                <a:ea typeface="Amazon Ember Light" panose="020B0403020204020204" pitchFamily="34" charset="0"/>
                <a:cs typeface="Amazon Ember Light" panose="020B0403020204020204" pitchFamily="34" charset="0"/>
              </a:rPr>
              <a:t>entre duas </a:t>
            </a:r>
            <a:r>
              <a:rPr lang="pt-BR" sz="2500" dirty="0" err="1">
                <a:latin typeface="Amazon Ember Light" panose="020B0403020204020204" pitchFamily="34" charset="0"/>
                <a:ea typeface="Amazon Ember Light" panose="020B0403020204020204" pitchFamily="34" charset="0"/>
                <a:cs typeface="Amazon Ember Light" panose="020B0403020204020204" pitchFamily="34" charset="0"/>
              </a:rPr>
              <a:t>VPCs</a:t>
            </a:r>
            <a:endParaRPr lang="pt-BR" sz="25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rtl="0">
              <a:buClr>
                <a:schemeClr val="tx1"/>
              </a:buClr>
              <a:buFont typeface="Arial" panose="020B0604020202020204" pitchFamily="34" charset="0"/>
              <a:buChar char="•"/>
            </a:pPr>
            <a:r>
              <a:rPr lang="pt-BR" sz="25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Não aceitam</a:t>
            </a:r>
            <a:r>
              <a:rPr lang="pt-BR" sz="2500" dirty="0">
                <a:latin typeface="Amazon Ember Light" panose="020B0403020204020204" pitchFamily="34" charset="0"/>
                <a:ea typeface="Amazon Ember Light" panose="020B0403020204020204" pitchFamily="34" charset="0"/>
                <a:cs typeface="Amazon Ember Light" panose="020B0403020204020204" pitchFamily="34" charset="0"/>
              </a:rPr>
              <a:t> relacionamentos transitivos de emparelhamento</a:t>
            </a:r>
            <a:endParaRPr lang="en-US" sz="25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496882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0CE5-3F99-D443-9509-882479D0DBF8}"/>
              </a:ext>
            </a:extLst>
          </p:cNvPr>
          <p:cNvSpPr>
            <a:spLocks noGrp="1"/>
          </p:cNvSpPr>
          <p:nvPr>
            <p:ph type="title"/>
          </p:nvPr>
        </p:nvSpPr>
        <p:spPr/>
        <p:txBody>
          <a:bodyPr rtlCol="0">
            <a:normAutofit fontScale="90000"/>
          </a:bodyPr>
          <a:lstStyle/>
          <a:p>
            <a:pPr rtl="0"/>
            <a:r>
              <a:rPr lang="pt-BR" dirty="0"/>
              <a:t>Considerações para emparelhamento </a:t>
            </a:r>
            <a:r>
              <a:rPr lang="pt-BR" dirty="0" smtClean="0"/>
              <a:t/>
            </a:r>
            <a:br>
              <a:rPr lang="pt-BR" dirty="0" smtClean="0"/>
            </a:br>
            <a:r>
              <a:rPr lang="pt-BR" dirty="0" smtClean="0"/>
              <a:t>de </a:t>
            </a:r>
            <a:r>
              <a:rPr lang="pt-BR" dirty="0"/>
              <a:t>várias </a:t>
            </a:r>
            <a:r>
              <a:rPr lang="pt-BR" dirty="0" err="1"/>
              <a:t>VPCs</a:t>
            </a:r>
            <a:endParaRPr lang="pt-BR" dirty="0"/>
          </a:p>
        </p:txBody>
      </p:sp>
      <p:sp>
        <p:nvSpPr>
          <p:cNvPr id="5" name="Content Placeholder 4">
            <a:extLst>
              <a:ext uri="{FF2B5EF4-FFF2-40B4-BE49-F238E27FC236}">
                <a16:creationId xmlns:a16="http://schemas.microsoft.com/office/drawing/2014/main" id="{49EE1C85-F5E9-4B59-9B64-1427193DD126}"/>
              </a:ext>
            </a:extLst>
          </p:cNvPr>
          <p:cNvSpPr>
            <a:spLocks noGrp="1"/>
          </p:cNvSpPr>
          <p:nvPr>
            <p:ph idx="1"/>
          </p:nvPr>
        </p:nvSpPr>
        <p:spPr>
          <a:xfrm>
            <a:off x="316230" y="2233749"/>
            <a:ext cx="11559540" cy="3943214"/>
          </a:xfrm>
        </p:spPr>
        <p:txBody>
          <a:bodyPr rtlCol="0"/>
          <a:lstStyle/>
          <a:p>
            <a:pPr marL="0" indent="0" algn="ctr" rtl="0">
              <a:buNone/>
            </a:pPr>
            <a:r>
              <a:rPr lang="pt-BR" sz="2400"/>
              <a:t>Quando você conectar várias VPCs, considere estes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princípios de projeto de rede</a:t>
            </a:r>
            <a:r>
              <a:rPr lang="pt-BR" sz="2400"/>
              <a:t>:</a:t>
            </a:r>
          </a:p>
          <a:p>
            <a:pPr algn="ctr" rtl="0"/>
            <a:endParaRPr lang="en-US" sz="2400" dirty="0"/>
          </a:p>
        </p:txBody>
      </p:sp>
      <p:sp>
        <p:nvSpPr>
          <p:cNvPr id="16" name="TextBox 15">
            <a:extLst>
              <a:ext uri="{FF2B5EF4-FFF2-40B4-BE49-F238E27FC236}">
                <a16:creationId xmlns:a16="http://schemas.microsoft.com/office/drawing/2014/main" id="{7634297E-895C-F445-964A-FDACEB6BDC8D}"/>
              </a:ext>
            </a:extLst>
          </p:cNvPr>
          <p:cNvSpPr txBox="1"/>
          <p:nvPr/>
        </p:nvSpPr>
        <p:spPr>
          <a:xfrm>
            <a:off x="1950648" y="3830711"/>
            <a:ext cx="1828800" cy="707886"/>
          </a:xfrm>
          <a:prstGeom prst="rect">
            <a:avLst/>
          </a:prstGeom>
          <a:noFill/>
        </p:spPr>
        <p:txBody>
          <a:bodyPr wrap="squar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Conectar somente </a:t>
            </a:r>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VPCs</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essenciais</a:t>
            </a:r>
          </a:p>
        </p:txBody>
      </p:sp>
      <p:pic>
        <p:nvPicPr>
          <p:cNvPr id="13" name="Graphic 12">
            <a:extLst>
              <a:ext uri="{FF2B5EF4-FFF2-40B4-BE49-F238E27FC236}">
                <a16:creationId xmlns:a16="http://schemas.microsoft.com/office/drawing/2014/main" id="{2D60AD5C-2781-4AA9-A457-1FACDC8D7CAF}"/>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809471" y="3727454"/>
            <a:ext cx="914400" cy="914400"/>
          </a:xfrm>
          <a:prstGeom prst="rect">
            <a:avLst/>
          </a:prstGeom>
        </p:spPr>
      </p:pic>
      <p:sp>
        <p:nvSpPr>
          <p:cNvPr id="17" name="TextBox 16">
            <a:extLst>
              <a:ext uri="{FF2B5EF4-FFF2-40B4-BE49-F238E27FC236}">
                <a16:creationId xmlns:a16="http://schemas.microsoft.com/office/drawing/2014/main" id="{AB378518-CF5D-1D4B-BC51-21E621FBC127}"/>
              </a:ext>
            </a:extLst>
          </p:cNvPr>
          <p:cNvSpPr txBox="1"/>
          <p:nvPr/>
        </p:nvSpPr>
        <p:spPr>
          <a:xfrm>
            <a:off x="6963776" y="3830711"/>
            <a:ext cx="2194560" cy="707886"/>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Verificar se sua solução pode ser dimensionada</a:t>
            </a:r>
          </a:p>
        </p:txBody>
      </p:sp>
      <p:pic>
        <p:nvPicPr>
          <p:cNvPr id="21" name="Picture 20">
            <a:extLst>
              <a:ext uri="{FF2B5EF4-FFF2-40B4-BE49-F238E27FC236}">
                <a16:creationId xmlns:a16="http://schemas.microsoft.com/office/drawing/2014/main" id="{5044D03D-A5C8-8847-ADE1-CB804904BCE8}"/>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9123009" y="3621902"/>
            <a:ext cx="1118343" cy="1125504"/>
          </a:xfrm>
          <a:prstGeom prst="rect">
            <a:avLst/>
          </a:prstGeom>
        </p:spPr>
      </p:pic>
    </p:spTree>
    <p:custDataLst>
      <p:tags r:id="rId1"/>
    </p:custDataLst>
    <p:extLst>
      <p:ext uri="{BB962C8B-B14F-4D97-AF65-F5344CB8AC3E}">
        <p14:creationId xmlns:p14="http://schemas.microsoft.com/office/powerpoint/2010/main" val="2408886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CF62B9-EFF4-47AD-B309-ED4915F93C87}"/>
              </a:ext>
            </a:extLst>
          </p:cNvPr>
          <p:cNvSpPr>
            <a:spLocks noGrp="1"/>
          </p:cNvSpPr>
          <p:nvPr>
            <p:ph type="title"/>
          </p:nvPr>
        </p:nvSpPr>
        <p:spPr/>
        <p:txBody>
          <a:bodyPr rtlCol="0"/>
          <a:lstStyle/>
          <a:p>
            <a:pPr rtl="0"/>
            <a:r>
              <a:rPr lang="pt-BR" sz="3600"/>
              <a:t>Exemplo: emparelhamento de VPC para recursos compartilhados</a:t>
            </a:r>
          </a:p>
        </p:txBody>
      </p:sp>
      <p:grpSp>
        <p:nvGrpSpPr>
          <p:cNvPr id="3" name="Group 2" descr="architectural diagram showing vpc peering between multiple vpcs in two regions and a data center connected to a vpc via vpn.">
            <a:extLst>
              <a:ext uri="{FF2B5EF4-FFF2-40B4-BE49-F238E27FC236}">
                <a16:creationId xmlns:a16="http://schemas.microsoft.com/office/drawing/2014/main" id="{BD7958DE-F4E4-43E1-B7DB-4EBBE73FD1AC}"/>
              </a:ext>
            </a:extLst>
          </p:cNvPr>
          <p:cNvGrpSpPr/>
          <p:nvPr/>
        </p:nvGrpSpPr>
        <p:grpSpPr>
          <a:xfrm>
            <a:off x="621748" y="1442476"/>
            <a:ext cx="11151153" cy="4867632"/>
            <a:chOff x="419099" y="1442476"/>
            <a:chExt cx="11151153" cy="4867632"/>
          </a:xfrm>
        </p:grpSpPr>
        <p:pic>
          <p:nvPicPr>
            <p:cNvPr id="27" name="Graphic 26">
              <a:extLst>
                <a:ext uri="{FF2B5EF4-FFF2-40B4-BE49-F238E27FC236}">
                  <a16:creationId xmlns:a16="http://schemas.microsoft.com/office/drawing/2014/main" id="{63FD9C4C-0731-499E-9DAF-A8BD0CD7FBC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596097" y="4432975"/>
              <a:ext cx="457200" cy="457200"/>
            </a:xfrm>
            <a:prstGeom prst="rect">
              <a:avLst/>
            </a:prstGeom>
          </p:spPr>
        </p:pic>
        <p:pic>
          <p:nvPicPr>
            <p:cNvPr id="8" name="Graphic 7">
              <a:extLst>
                <a:ext uri="{FF2B5EF4-FFF2-40B4-BE49-F238E27FC236}">
                  <a16:creationId xmlns:a16="http://schemas.microsoft.com/office/drawing/2014/main" id="{94A58D05-CD1D-4804-86A3-B6141AFCAD0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018840" y="3154892"/>
              <a:ext cx="469900" cy="469900"/>
            </a:xfrm>
            <a:prstGeom prst="rect">
              <a:avLst/>
            </a:prstGeom>
          </p:spPr>
        </p:pic>
        <p:sp>
          <p:nvSpPr>
            <p:cNvPr id="21" name="Rectangle 20">
              <a:extLst>
                <a:ext uri="{FF2B5EF4-FFF2-40B4-BE49-F238E27FC236}">
                  <a16:creationId xmlns:a16="http://schemas.microsoft.com/office/drawing/2014/main" id="{FC3D04B7-481D-4A9F-99BB-4A62EC72633A}"/>
                </a:ext>
              </a:extLst>
            </p:cNvPr>
            <p:cNvSpPr/>
            <p:nvPr/>
          </p:nvSpPr>
          <p:spPr>
            <a:xfrm>
              <a:off x="419099" y="1442476"/>
              <a:ext cx="6263979" cy="3869061"/>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 A</a:t>
              </a:r>
            </a:p>
          </p:txBody>
        </p:sp>
        <p:pic>
          <p:nvPicPr>
            <p:cNvPr id="22" name="Graphic 21">
              <a:extLst>
                <a:ext uri="{FF2B5EF4-FFF2-40B4-BE49-F238E27FC236}">
                  <a16:creationId xmlns:a16="http://schemas.microsoft.com/office/drawing/2014/main" id="{3921A8FC-58D5-4D86-B3C4-FC4B929594C9}"/>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19100" y="1442476"/>
              <a:ext cx="457200" cy="457200"/>
            </a:xfrm>
            <a:prstGeom prst="rect">
              <a:avLst/>
            </a:prstGeom>
          </p:spPr>
        </p:pic>
        <p:grpSp>
          <p:nvGrpSpPr>
            <p:cNvPr id="53" name="Group 52">
              <a:extLst>
                <a:ext uri="{FF2B5EF4-FFF2-40B4-BE49-F238E27FC236}">
                  <a16:creationId xmlns:a16="http://schemas.microsoft.com/office/drawing/2014/main" id="{54453392-0B0A-41B8-BBF8-FE761063D103}"/>
                </a:ext>
              </a:extLst>
            </p:cNvPr>
            <p:cNvGrpSpPr/>
            <p:nvPr/>
          </p:nvGrpSpPr>
          <p:grpSpPr>
            <a:xfrm>
              <a:off x="2750729" y="1584390"/>
              <a:ext cx="1371600" cy="1097280"/>
              <a:chOff x="3665127" y="1809858"/>
              <a:chExt cx="1371600" cy="1097280"/>
            </a:xfrm>
          </p:grpSpPr>
          <p:sp>
            <p:nvSpPr>
              <p:cNvPr id="23" name="Rectangle 22">
                <a:extLst>
                  <a:ext uri="{FF2B5EF4-FFF2-40B4-BE49-F238E27FC236}">
                    <a16:creationId xmlns:a16="http://schemas.microsoft.com/office/drawing/2014/main" id="{AF16A2B5-A0AF-4FD1-9EC0-E135CD0BCD6D}"/>
                  </a:ext>
                </a:extLst>
              </p:cNvPr>
              <p:cNvSpPr/>
              <p:nvPr/>
            </p:nvSpPr>
            <p:spPr>
              <a:xfrm>
                <a:off x="3665127" y="1809858"/>
                <a:ext cx="1371600" cy="109728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24" name="Graphic 23">
                <a:extLst>
                  <a:ext uri="{FF2B5EF4-FFF2-40B4-BE49-F238E27FC236}">
                    <a16:creationId xmlns:a16="http://schemas.microsoft.com/office/drawing/2014/main" id="{BF55545F-AF60-4D3C-A871-3F0F19EF0EA8}"/>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665127" y="1809859"/>
                <a:ext cx="457200" cy="457200"/>
              </a:xfrm>
              <a:prstGeom prst="rect">
                <a:avLst/>
              </a:prstGeom>
            </p:spPr>
          </p:pic>
          <p:pic>
            <p:nvPicPr>
              <p:cNvPr id="25" name="Graphic 24">
                <a:extLst>
                  <a:ext uri="{FF2B5EF4-FFF2-40B4-BE49-F238E27FC236}">
                    <a16:creationId xmlns:a16="http://schemas.microsoft.com/office/drawing/2014/main" id="{85A090CD-1F0D-4408-8F3C-E211740AB303}"/>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115977" y="2320986"/>
                <a:ext cx="469900" cy="469900"/>
              </a:xfrm>
              <a:prstGeom prst="rect">
                <a:avLst/>
              </a:prstGeom>
            </p:spPr>
          </p:pic>
        </p:grpSp>
        <p:sp>
          <p:nvSpPr>
            <p:cNvPr id="16" name="Rectangle 15">
              <a:extLst>
                <a:ext uri="{FF2B5EF4-FFF2-40B4-BE49-F238E27FC236}">
                  <a16:creationId xmlns:a16="http://schemas.microsoft.com/office/drawing/2014/main" id="{76A038FF-D547-4428-89DF-7E5BA77B4BF1}"/>
                </a:ext>
              </a:extLst>
            </p:cNvPr>
            <p:cNvSpPr/>
            <p:nvPr/>
          </p:nvSpPr>
          <p:spPr>
            <a:xfrm>
              <a:off x="7792351" y="1455002"/>
              <a:ext cx="1828800" cy="173736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 Região B</a:t>
              </a:r>
            </a:p>
          </p:txBody>
        </p:sp>
        <p:pic>
          <p:nvPicPr>
            <p:cNvPr id="17" name="Graphic 16">
              <a:extLst>
                <a:ext uri="{FF2B5EF4-FFF2-40B4-BE49-F238E27FC236}">
                  <a16:creationId xmlns:a16="http://schemas.microsoft.com/office/drawing/2014/main" id="{EB1F0E3E-BE9C-42FE-9081-75BB1B11DB1A}"/>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792353" y="1455003"/>
              <a:ext cx="457200" cy="457200"/>
            </a:xfrm>
            <a:prstGeom prst="rect">
              <a:avLst/>
            </a:prstGeom>
          </p:spPr>
        </p:pic>
        <p:sp>
          <p:nvSpPr>
            <p:cNvPr id="18" name="Rectangle 17">
              <a:extLst>
                <a:ext uri="{FF2B5EF4-FFF2-40B4-BE49-F238E27FC236}">
                  <a16:creationId xmlns:a16="http://schemas.microsoft.com/office/drawing/2014/main" id="{813EA6F4-B8FA-4CFA-A09F-57DAE231E9DB}"/>
                </a:ext>
              </a:extLst>
            </p:cNvPr>
            <p:cNvSpPr/>
            <p:nvPr/>
          </p:nvSpPr>
          <p:spPr>
            <a:xfrm>
              <a:off x="8112391" y="2004677"/>
              <a:ext cx="1371600" cy="107249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9" name="Graphic 18">
              <a:extLst>
                <a:ext uri="{FF2B5EF4-FFF2-40B4-BE49-F238E27FC236}">
                  <a16:creationId xmlns:a16="http://schemas.microsoft.com/office/drawing/2014/main" id="{BB22191B-8887-408A-8C63-82E6549B08FC}"/>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112391" y="2004678"/>
              <a:ext cx="457200" cy="457200"/>
            </a:xfrm>
            <a:prstGeom prst="rect">
              <a:avLst/>
            </a:prstGeom>
          </p:spPr>
        </p:pic>
        <p:pic>
          <p:nvPicPr>
            <p:cNvPr id="20" name="Graphic 19">
              <a:extLst>
                <a:ext uri="{FF2B5EF4-FFF2-40B4-BE49-F238E27FC236}">
                  <a16:creationId xmlns:a16="http://schemas.microsoft.com/office/drawing/2014/main" id="{391FBA58-2654-4216-B6D3-612847863D51}"/>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8563241" y="2510923"/>
              <a:ext cx="469900" cy="469900"/>
            </a:xfrm>
            <a:prstGeom prst="rect">
              <a:avLst/>
            </a:prstGeom>
          </p:spPr>
        </p:pic>
        <p:sp>
          <p:nvSpPr>
            <p:cNvPr id="11" name="TextBox 10">
              <a:extLst>
                <a:ext uri="{FF2B5EF4-FFF2-40B4-BE49-F238E27FC236}">
                  <a16:creationId xmlns:a16="http://schemas.microsoft.com/office/drawing/2014/main" id="{9897A468-2278-4704-8394-393A81F092C5}"/>
                </a:ext>
              </a:extLst>
            </p:cNvPr>
            <p:cNvSpPr txBox="1"/>
            <p:nvPr/>
          </p:nvSpPr>
          <p:spPr>
            <a:xfrm>
              <a:off x="6577059" y="3593295"/>
              <a:ext cx="1925379"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Emparelhamento de VPC</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2" name="Straight Arrow Connector 11">
              <a:extLst>
                <a:ext uri="{FF2B5EF4-FFF2-40B4-BE49-F238E27FC236}">
                  <a16:creationId xmlns:a16="http://schemas.microsoft.com/office/drawing/2014/main" id="{F5397FE4-457A-47F7-B18E-8A70F33B820F}"/>
                </a:ext>
              </a:extLst>
            </p:cNvPr>
            <p:cNvCxnSpPr>
              <a:cxnSpLocks/>
              <a:stCxn id="33" idx="3"/>
              <a:endCxn id="20" idx="1"/>
            </p:cNvCxnSpPr>
            <p:nvPr/>
          </p:nvCxnSpPr>
          <p:spPr>
            <a:xfrm flipV="1">
              <a:off x="5650442" y="2745873"/>
              <a:ext cx="2912799" cy="13749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867FA9F-9E92-4130-94D8-FB52B42BF023}"/>
                </a:ext>
              </a:extLst>
            </p:cNvPr>
            <p:cNvSpPr/>
            <p:nvPr/>
          </p:nvSpPr>
          <p:spPr>
            <a:xfrm>
              <a:off x="9596097" y="4432973"/>
              <a:ext cx="1765300" cy="1645920"/>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Datacenter on-premises</a:t>
              </a:r>
            </a:p>
          </p:txBody>
        </p:sp>
        <p:pic>
          <p:nvPicPr>
            <p:cNvPr id="28" name="Graphic 27">
              <a:extLst>
                <a:ext uri="{FF2B5EF4-FFF2-40B4-BE49-F238E27FC236}">
                  <a16:creationId xmlns:a16="http://schemas.microsoft.com/office/drawing/2014/main" id="{A2B0884F-B96D-4377-A582-A99B44B877D1}"/>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0122824" y="5268382"/>
              <a:ext cx="469900" cy="469900"/>
            </a:xfrm>
            <a:prstGeom prst="rect">
              <a:avLst/>
            </a:prstGeom>
          </p:spPr>
        </p:pic>
        <p:pic>
          <p:nvPicPr>
            <p:cNvPr id="29" name="Graphic 28">
              <a:extLst>
                <a:ext uri="{FF2B5EF4-FFF2-40B4-BE49-F238E27FC236}">
                  <a16:creationId xmlns:a16="http://schemas.microsoft.com/office/drawing/2014/main" id="{3EC4833A-B0E5-42E4-BF7F-57C76DAEA7A2}"/>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0695785" y="5268382"/>
              <a:ext cx="469900" cy="469900"/>
            </a:xfrm>
            <a:prstGeom prst="rect">
              <a:avLst/>
            </a:prstGeom>
          </p:spPr>
        </p:pic>
        <p:grpSp>
          <p:nvGrpSpPr>
            <p:cNvPr id="56" name="Group 55">
              <a:extLst>
                <a:ext uri="{FF2B5EF4-FFF2-40B4-BE49-F238E27FC236}">
                  <a16:creationId xmlns:a16="http://schemas.microsoft.com/office/drawing/2014/main" id="{DC8DC3A6-421B-4AC8-B16E-3FA92A31F1D8}"/>
                </a:ext>
              </a:extLst>
            </p:cNvPr>
            <p:cNvGrpSpPr/>
            <p:nvPr/>
          </p:nvGrpSpPr>
          <p:grpSpPr>
            <a:xfrm>
              <a:off x="4501092" y="3326448"/>
              <a:ext cx="1573553" cy="1371600"/>
              <a:chOff x="4501092" y="3000772"/>
              <a:chExt cx="1573553" cy="1371600"/>
            </a:xfrm>
          </p:grpSpPr>
          <p:sp>
            <p:nvSpPr>
              <p:cNvPr id="31" name="Rectangle 30">
                <a:extLst>
                  <a:ext uri="{FF2B5EF4-FFF2-40B4-BE49-F238E27FC236}">
                    <a16:creationId xmlns:a16="http://schemas.microsoft.com/office/drawing/2014/main" id="{069A037B-1EC3-40E0-83EE-B5ACB97B6D3F}"/>
                  </a:ext>
                </a:extLst>
              </p:cNvPr>
              <p:cNvSpPr/>
              <p:nvPr/>
            </p:nvSpPr>
            <p:spPr>
              <a:xfrm>
                <a:off x="4501092" y="3000772"/>
                <a:ext cx="1573553" cy="1371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smtClean="0">
                    <a:ln w="0"/>
                    <a:solidFill>
                      <a:srgbClr val="1D8900"/>
                    </a:solidFill>
                    <a:effectLst/>
                    <a:uLnTx/>
                    <a:uFillTx/>
                    <a:ea typeface="+mn-ea"/>
                    <a:cs typeface="+mn-cs"/>
                  </a:rPr>
                  <a:t>VPC </a:t>
                </a:r>
                <a:r>
                  <a:rPr lang="pt-BR" sz="1600" b="0" i="0" u="none" strike="noStrike" kern="0" cap="none" spc="0" normalizeH="0" noProof="0" dirty="0">
                    <a:ln w="0"/>
                    <a:solidFill>
                      <a:srgbClr val="1D8900"/>
                    </a:solidFill>
                    <a:effectLst/>
                    <a:uLnTx/>
                    <a:uFillTx/>
                    <a:ea typeface="+mn-ea"/>
                    <a:cs typeface="+mn-cs"/>
                  </a:rPr>
                  <a:t>de serviços</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32" name="Graphic 31">
                <a:extLst>
                  <a:ext uri="{FF2B5EF4-FFF2-40B4-BE49-F238E27FC236}">
                    <a16:creationId xmlns:a16="http://schemas.microsoft.com/office/drawing/2014/main" id="{2B6A9780-9FDC-452F-90D5-77B1E375C52E}"/>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501092" y="3000774"/>
                <a:ext cx="457200" cy="457200"/>
              </a:xfrm>
              <a:prstGeom prst="rect">
                <a:avLst/>
              </a:prstGeom>
            </p:spPr>
          </p:pic>
          <p:pic>
            <p:nvPicPr>
              <p:cNvPr id="33" name="Graphic 32">
                <a:extLst>
                  <a:ext uri="{FF2B5EF4-FFF2-40B4-BE49-F238E27FC236}">
                    <a16:creationId xmlns:a16="http://schemas.microsoft.com/office/drawing/2014/main" id="{3F3FBC79-9710-49B7-8057-CB5BB5E176F6}"/>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180542" y="3560187"/>
                <a:ext cx="469900" cy="469900"/>
              </a:xfrm>
              <a:prstGeom prst="rect">
                <a:avLst/>
              </a:prstGeom>
            </p:spPr>
          </p:pic>
        </p:grpSp>
        <p:grpSp>
          <p:nvGrpSpPr>
            <p:cNvPr id="55" name="Group 54">
              <a:extLst>
                <a:ext uri="{FF2B5EF4-FFF2-40B4-BE49-F238E27FC236}">
                  <a16:creationId xmlns:a16="http://schemas.microsoft.com/office/drawing/2014/main" id="{90133E9A-0947-4FE5-826A-431480994577}"/>
                </a:ext>
              </a:extLst>
            </p:cNvPr>
            <p:cNvGrpSpPr/>
            <p:nvPr/>
          </p:nvGrpSpPr>
          <p:grpSpPr>
            <a:xfrm>
              <a:off x="2322041" y="3329014"/>
              <a:ext cx="1371600" cy="1097280"/>
              <a:chOff x="3054864" y="3003338"/>
              <a:chExt cx="1371600" cy="1097280"/>
            </a:xfrm>
          </p:grpSpPr>
          <p:sp>
            <p:nvSpPr>
              <p:cNvPr id="34" name="Rectangle 33">
                <a:extLst>
                  <a:ext uri="{FF2B5EF4-FFF2-40B4-BE49-F238E27FC236}">
                    <a16:creationId xmlns:a16="http://schemas.microsoft.com/office/drawing/2014/main" id="{F60DD2B5-B23C-48C0-97C6-6F6DEBBA7790}"/>
                  </a:ext>
                </a:extLst>
              </p:cNvPr>
              <p:cNvSpPr/>
              <p:nvPr/>
            </p:nvSpPr>
            <p:spPr>
              <a:xfrm>
                <a:off x="3054864" y="3003338"/>
                <a:ext cx="1371600" cy="109728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mj-lt"/>
                    <a:ea typeface="+mn-ea"/>
                    <a:cs typeface="+mn-cs"/>
                  </a:rPr>
                  <a:t> VPC</a:t>
                </a:r>
                <a:endParaRPr kumimoji="0" lang="en-US" sz="1200" b="0" i="0" u="none" strike="noStrike" kern="0" cap="none" spc="0" normalizeH="0" baseline="0" noProof="0" dirty="0">
                  <a:ln w="0"/>
                  <a:solidFill>
                    <a:srgbClr val="1D8900"/>
                  </a:solidFill>
                  <a:effectLst/>
                  <a:uLnTx/>
                  <a:uFillTx/>
                  <a:latin typeface="+mj-lt"/>
                  <a:ea typeface="+mn-ea"/>
                  <a:cs typeface="+mn-cs"/>
                </a:endParaRPr>
              </a:p>
            </p:txBody>
          </p:sp>
          <p:pic>
            <p:nvPicPr>
              <p:cNvPr id="35" name="Graphic 34">
                <a:extLst>
                  <a:ext uri="{FF2B5EF4-FFF2-40B4-BE49-F238E27FC236}">
                    <a16:creationId xmlns:a16="http://schemas.microsoft.com/office/drawing/2014/main" id="{6F155855-BC15-4389-960A-EDA167FDCE7A}"/>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054864" y="3003340"/>
                <a:ext cx="457200" cy="457200"/>
              </a:xfrm>
              <a:prstGeom prst="rect">
                <a:avLst/>
              </a:prstGeom>
            </p:spPr>
          </p:pic>
          <p:pic>
            <p:nvPicPr>
              <p:cNvPr id="36" name="Graphic 35">
                <a:extLst>
                  <a:ext uri="{FF2B5EF4-FFF2-40B4-BE49-F238E27FC236}">
                    <a16:creationId xmlns:a16="http://schemas.microsoft.com/office/drawing/2014/main" id="{885CFCB4-8161-41E2-8834-67394CB4BEEB}"/>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3505714" y="3514467"/>
                <a:ext cx="469900" cy="469900"/>
              </a:xfrm>
              <a:prstGeom prst="rect">
                <a:avLst/>
              </a:prstGeom>
            </p:spPr>
          </p:pic>
        </p:grpSp>
        <p:sp>
          <p:nvSpPr>
            <p:cNvPr id="40" name="TextBox 39">
              <a:extLst>
                <a:ext uri="{FF2B5EF4-FFF2-40B4-BE49-F238E27FC236}">
                  <a16:creationId xmlns:a16="http://schemas.microsoft.com/office/drawing/2014/main" id="{5155EA95-35CB-482F-943C-216F392BD340}"/>
                </a:ext>
              </a:extLst>
            </p:cNvPr>
            <p:cNvSpPr txBox="1"/>
            <p:nvPr/>
          </p:nvSpPr>
          <p:spPr>
            <a:xfrm>
              <a:off x="495211" y="4720288"/>
              <a:ext cx="1577828"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Aplicação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Web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pública</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4" name="Group 53">
              <a:extLst>
                <a:ext uri="{FF2B5EF4-FFF2-40B4-BE49-F238E27FC236}">
                  <a16:creationId xmlns:a16="http://schemas.microsoft.com/office/drawing/2014/main" id="{BB76EA1A-E1C5-4DCB-95F4-D10EF4CE958D}"/>
                </a:ext>
              </a:extLst>
            </p:cNvPr>
            <p:cNvGrpSpPr/>
            <p:nvPr/>
          </p:nvGrpSpPr>
          <p:grpSpPr>
            <a:xfrm>
              <a:off x="598325" y="3329014"/>
              <a:ext cx="1371600" cy="1097280"/>
              <a:chOff x="616883" y="3003338"/>
              <a:chExt cx="1371600" cy="1097280"/>
            </a:xfrm>
          </p:grpSpPr>
          <p:sp>
            <p:nvSpPr>
              <p:cNvPr id="37" name="Rectangle 36">
                <a:extLst>
                  <a:ext uri="{FF2B5EF4-FFF2-40B4-BE49-F238E27FC236}">
                    <a16:creationId xmlns:a16="http://schemas.microsoft.com/office/drawing/2014/main" id="{F4CF885E-2736-4530-AE12-B617F9C52797}"/>
                  </a:ext>
                </a:extLst>
              </p:cNvPr>
              <p:cNvSpPr/>
              <p:nvPr/>
            </p:nvSpPr>
            <p:spPr>
              <a:xfrm>
                <a:off x="616883" y="3003338"/>
                <a:ext cx="1371600" cy="109728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38" name="Graphic 37">
                <a:extLst>
                  <a:ext uri="{FF2B5EF4-FFF2-40B4-BE49-F238E27FC236}">
                    <a16:creationId xmlns:a16="http://schemas.microsoft.com/office/drawing/2014/main" id="{0119213D-DBF4-43C1-9705-6FEF9EB739B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16883" y="3003340"/>
                <a:ext cx="457200" cy="457200"/>
              </a:xfrm>
              <a:prstGeom prst="rect">
                <a:avLst/>
              </a:prstGeom>
            </p:spPr>
          </p:pic>
          <p:pic>
            <p:nvPicPr>
              <p:cNvPr id="41" name="Graphic 40">
                <a:extLst>
                  <a:ext uri="{FF2B5EF4-FFF2-40B4-BE49-F238E27FC236}">
                    <a16:creationId xmlns:a16="http://schemas.microsoft.com/office/drawing/2014/main" id="{9E47A399-0602-4322-A067-95E9C2A0FA4D}"/>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67733" y="3514467"/>
                <a:ext cx="469900" cy="469900"/>
              </a:xfrm>
              <a:prstGeom prst="rect">
                <a:avLst/>
              </a:prstGeom>
            </p:spPr>
          </p:pic>
        </p:grpSp>
        <p:sp>
          <p:nvSpPr>
            <p:cNvPr id="42" name="TextBox 41">
              <a:extLst>
                <a:ext uri="{FF2B5EF4-FFF2-40B4-BE49-F238E27FC236}">
                  <a16:creationId xmlns:a16="http://schemas.microsoft.com/office/drawing/2014/main" id="{8078CCD5-B3B7-4F50-B8FF-48A2AE994EF5}"/>
                </a:ext>
              </a:extLst>
            </p:cNvPr>
            <p:cNvSpPr txBox="1"/>
            <p:nvPr/>
          </p:nvSpPr>
          <p:spPr>
            <a:xfrm>
              <a:off x="2310233" y="4721422"/>
              <a:ext cx="139521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Aplicação interna 1</a:t>
              </a:r>
            </a:p>
          </p:txBody>
        </p:sp>
        <p:sp>
          <p:nvSpPr>
            <p:cNvPr id="43" name="TextBox 42">
              <a:extLst>
                <a:ext uri="{FF2B5EF4-FFF2-40B4-BE49-F238E27FC236}">
                  <a16:creationId xmlns:a16="http://schemas.microsoft.com/office/drawing/2014/main" id="{54ED7789-566E-4420-BD06-04DFC30D337A}"/>
                </a:ext>
              </a:extLst>
            </p:cNvPr>
            <p:cNvSpPr txBox="1"/>
            <p:nvPr/>
          </p:nvSpPr>
          <p:spPr>
            <a:xfrm>
              <a:off x="990656" y="2037657"/>
              <a:ext cx="1463863"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Aplicação interna 2</a:t>
              </a:r>
            </a:p>
          </p:txBody>
        </p:sp>
        <p:pic>
          <p:nvPicPr>
            <p:cNvPr id="45" name="Graphic 44">
              <a:extLst>
                <a:ext uri="{FF2B5EF4-FFF2-40B4-BE49-F238E27FC236}">
                  <a16:creationId xmlns:a16="http://schemas.microsoft.com/office/drawing/2014/main" id="{D1143057-F3FA-4273-B1BB-A93830139361}"/>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932832" y="2790717"/>
              <a:ext cx="469900" cy="469900"/>
            </a:xfrm>
            <a:prstGeom prst="rect">
              <a:avLst/>
            </a:prstGeom>
          </p:spPr>
        </p:pic>
        <p:sp>
          <p:nvSpPr>
            <p:cNvPr id="47" name="TextBox 46">
              <a:extLst>
                <a:ext uri="{FF2B5EF4-FFF2-40B4-BE49-F238E27FC236}">
                  <a16:creationId xmlns:a16="http://schemas.microsoft.com/office/drawing/2014/main" id="{8D13D695-4055-431C-879D-9919AAF8C635}"/>
                </a:ext>
              </a:extLst>
            </p:cNvPr>
            <p:cNvSpPr txBox="1"/>
            <p:nvPr/>
          </p:nvSpPr>
          <p:spPr>
            <a:xfrm>
              <a:off x="9821318" y="2453486"/>
              <a:ext cx="1748934"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Aplicação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interna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3</a:t>
              </a:r>
            </a:p>
          </p:txBody>
        </p:sp>
        <p:cxnSp>
          <p:nvCxnSpPr>
            <p:cNvPr id="50" name="Straight Connector 49">
              <a:extLst>
                <a:ext uri="{FF2B5EF4-FFF2-40B4-BE49-F238E27FC236}">
                  <a16:creationId xmlns:a16="http://schemas.microsoft.com/office/drawing/2014/main" id="{87892C12-2458-4D8C-BE89-F3DEBE2B5F54}"/>
                </a:ext>
              </a:extLst>
            </p:cNvPr>
            <p:cNvCxnSpPr>
              <a:stCxn id="43" idx="3"/>
              <a:endCxn id="25" idx="1"/>
            </p:cNvCxnSpPr>
            <p:nvPr/>
          </p:nvCxnSpPr>
          <p:spPr>
            <a:xfrm>
              <a:off x="2454519" y="2330045"/>
              <a:ext cx="747060" cy="423"/>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0A4FEF81-F3E1-42D2-BA8F-820D5333A9F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860257" y="3851175"/>
              <a:ext cx="469900" cy="469900"/>
            </a:xfrm>
            <a:prstGeom prst="rect">
              <a:avLst/>
            </a:prstGeom>
          </p:spPr>
        </p:pic>
        <p:cxnSp>
          <p:nvCxnSpPr>
            <p:cNvPr id="58" name="Straight Arrow Connector 57">
              <a:extLst>
                <a:ext uri="{FF2B5EF4-FFF2-40B4-BE49-F238E27FC236}">
                  <a16:creationId xmlns:a16="http://schemas.microsoft.com/office/drawing/2014/main" id="{96915F25-58BA-42A2-B9C0-09E6A49FA0DF}"/>
                </a:ext>
              </a:extLst>
            </p:cNvPr>
            <p:cNvCxnSpPr>
              <a:cxnSpLocks/>
              <a:stCxn id="25" idx="2"/>
            </p:cNvCxnSpPr>
            <p:nvPr/>
          </p:nvCxnSpPr>
          <p:spPr>
            <a:xfrm>
              <a:off x="3436529" y="2565418"/>
              <a:ext cx="1722216" cy="13756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F6E2EF6-195E-4DB9-85F2-B613D90D70D8}"/>
                </a:ext>
              </a:extLst>
            </p:cNvPr>
            <p:cNvCxnSpPr>
              <a:cxnSpLocks/>
              <a:stCxn id="36" idx="3"/>
              <a:endCxn id="33" idx="1"/>
            </p:cNvCxnSpPr>
            <p:nvPr/>
          </p:nvCxnSpPr>
          <p:spPr>
            <a:xfrm>
              <a:off x="3242791" y="4075093"/>
              <a:ext cx="1937751" cy="457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5C77E6F9-1213-44B0-B2E8-1F1076636C94}"/>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361147" y="5268382"/>
              <a:ext cx="469900" cy="469900"/>
            </a:xfrm>
            <a:prstGeom prst="rect">
              <a:avLst/>
            </a:prstGeom>
          </p:spPr>
        </p:pic>
        <p:pic>
          <p:nvPicPr>
            <p:cNvPr id="68" name="Graphic 67">
              <a:extLst>
                <a:ext uri="{FF2B5EF4-FFF2-40B4-BE49-F238E27FC236}">
                  <a16:creationId xmlns:a16="http://schemas.microsoft.com/office/drawing/2014/main" id="{8C235E36-D405-487D-B2FD-26FCBFAF9339}"/>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7174775" y="5281769"/>
              <a:ext cx="469900" cy="469900"/>
            </a:xfrm>
            <a:prstGeom prst="rect">
              <a:avLst/>
            </a:prstGeom>
          </p:spPr>
        </p:pic>
        <p:cxnSp>
          <p:nvCxnSpPr>
            <p:cNvPr id="70" name="Connector: Elbow 69">
              <a:extLst>
                <a:ext uri="{FF2B5EF4-FFF2-40B4-BE49-F238E27FC236}">
                  <a16:creationId xmlns:a16="http://schemas.microsoft.com/office/drawing/2014/main" id="{F1F2F538-ED82-4271-BCD4-150D786248E3}"/>
                </a:ext>
              </a:extLst>
            </p:cNvPr>
            <p:cNvCxnSpPr>
              <a:cxnSpLocks/>
              <a:stCxn id="68" idx="1"/>
              <a:endCxn id="82" idx="2"/>
            </p:cNvCxnSpPr>
            <p:nvPr/>
          </p:nvCxnSpPr>
          <p:spPr>
            <a:xfrm rot="10800000">
              <a:off x="5415491" y="4892413"/>
              <a:ext cx="1759284" cy="6243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64BE54C-1C33-4978-B01F-FBC467E9E974}"/>
                </a:ext>
              </a:extLst>
            </p:cNvPr>
            <p:cNvCxnSpPr>
              <a:stCxn id="68" idx="3"/>
              <a:endCxn id="67" idx="1"/>
            </p:cNvCxnSpPr>
            <p:nvPr/>
          </p:nvCxnSpPr>
          <p:spPr>
            <a:xfrm flipV="1">
              <a:off x="7644675" y="5503332"/>
              <a:ext cx="1716472" cy="13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174A19D-AB2A-4380-9F8B-1DAA827E327D}"/>
                </a:ext>
              </a:extLst>
            </p:cNvPr>
            <p:cNvSpPr txBox="1"/>
            <p:nvPr/>
          </p:nvSpPr>
          <p:spPr>
            <a:xfrm>
              <a:off x="6707059" y="5725333"/>
              <a:ext cx="1405332"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2" name="Graphic 81">
              <a:extLst>
                <a:ext uri="{FF2B5EF4-FFF2-40B4-BE49-F238E27FC236}">
                  <a16:creationId xmlns:a16="http://schemas.microsoft.com/office/drawing/2014/main" id="{B0DC299D-3122-463D-8024-F807CD8FC821}"/>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5180541" y="4422513"/>
              <a:ext cx="469900" cy="469900"/>
            </a:xfrm>
            <a:prstGeom prst="rect">
              <a:avLst/>
            </a:prstGeom>
          </p:spPr>
        </p:pic>
        <p:cxnSp>
          <p:nvCxnSpPr>
            <p:cNvPr id="85" name="Straight Connector 84">
              <a:extLst>
                <a:ext uri="{FF2B5EF4-FFF2-40B4-BE49-F238E27FC236}">
                  <a16:creationId xmlns:a16="http://schemas.microsoft.com/office/drawing/2014/main" id="{60ACC0E3-B116-4E36-BA27-392D86EF1627}"/>
                </a:ext>
              </a:extLst>
            </p:cNvPr>
            <p:cNvCxnSpPr>
              <a:cxnSpLocks/>
              <a:stCxn id="40" idx="0"/>
              <a:endCxn id="41" idx="2"/>
            </p:cNvCxnSpPr>
            <p:nvPr/>
          </p:nvCxnSpPr>
          <p:spPr>
            <a:xfrm flipV="1">
              <a:off x="1284125" y="4310043"/>
              <a:ext cx="0" cy="410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A24B1C8-52EC-4B23-AE38-CDB628FE36EB}"/>
                </a:ext>
              </a:extLst>
            </p:cNvPr>
            <p:cNvCxnSpPr>
              <a:stCxn id="36" idx="2"/>
              <a:endCxn id="42" idx="0"/>
            </p:cNvCxnSpPr>
            <p:nvPr/>
          </p:nvCxnSpPr>
          <p:spPr>
            <a:xfrm>
              <a:off x="3007841" y="4310043"/>
              <a:ext cx="0" cy="411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D6E2384-9592-4458-A941-E612836512AB}"/>
                </a:ext>
              </a:extLst>
            </p:cNvPr>
            <p:cNvCxnSpPr>
              <a:cxnSpLocks/>
              <a:stCxn id="20" idx="3"/>
              <a:endCxn id="47" idx="1"/>
            </p:cNvCxnSpPr>
            <p:nvPr/>
          </p:nvCxnSpPr>
          <p:spPr>
            <a:xfrm>
              <a:off x="9033141" y="2745873"/>
              <a:ext cx="788177" cy="1"/>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82194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400" dirty="0">
                <a:latin typeface="+mn-lt"/>
              </a:rPr>
              <a:t>O emparelhamento de VPC é uma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conexão de rede uma a uma entre duas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VPCs</a:t>
            </a:r>
            <a:r>
              <a:rPr lang="pt-BR" sz="2400" dirty="0">
                <a:latin typeface="+mn-lt"/>
              </a:rPr>
              <a:t> que permite encaminhar o tráfego entre elas de maneira privada</a:t>
            </a:r>
          </a:p>
          <a:p>
            <a:pPr rtl="0"/>
            <a:r>
              <a:rPr lang="pt-BR" sz="2400" dirty="0">
                <a:latin typeface="+mn-lt"/>
              </a:rPr>
              <a:t>Você pode estabelecer relacionamentos de emparelhamento entre </a:t>
            </a:r>
            <a:r>
              <a:rPr lang="pt-BR" sz="2400" dirty="0" err="1">
                <a:latin typeface="+mn-lt"/>
              </a:rPr>
              <a:t>VPCs</a:t>
            </a:r>
            <a:r>
              <a:rPr lang="pt-BR" sz="2400" dirty="0">
                <a:latin typeface="+mn-lt"/>
              </a:rPr>
              <a:t> </a:t>
            </a:r>
            <a:r>
              <a:rPr lang="pt-BR" sz="2400" dirty="0" smtClean="0">
                <a:latin typeface="+mn-lt"/>
              </a:rPr>
              <a:t/>
            </a:r>
            <a:br>
              <a:rPr lang="pt-BR" sz="2400" dirty="0" smtClean="0">
                <a:latin typeface="+mn-lt"/>
              </a:rPr>
            </a:br>
            <a:r>
              <a:rPr lang="pt-BR" sz="24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em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diferentes regiões da AWS</a:t>
            </a:r>
            <a:endParaRPr lang="en-US" sz="2400" dirty="0">
              <a:latin typeface="+mn-lt"/>
            </a:endParaRPr>
          </a:p>
          <a:p>
            <a:pPr rtl="0"/>
            <a:r>
              <a:rPr lang="pt-BR" sz="2400" dirty="0">
                <a:latin typeface="+mn-lt"/>
              </a:rPr>
              <a:t>Conexões de emparelhamento de VPC – </a:t>
            </a:r>
          </a:p>
          <a:p>
            <a:pPr lvl="1" rtl="0"/>
            <a:r>
              <a:rPr lang="pt-BR" sz="1800" dirty="0">
                <a:latin typeface="+mn-lt"/>
              </a:rPr>
              <a:t>Usam endereços IP privados</a:t>
            </a:r>
          </a:p>
          <a:p>
            <a:pPr lvl="1" rtl="0"/>
            <a:r>
              <a:rPr lang="pt-BR" sz="1800" dirty="0">
                <a:latin typeface="+mn-lt"/>
              </a:rPr>
              <a:t>Podem ser estabelecidas entre diferentes </a:t>
            </a:r>
            <a:r>
              <a:rPr lang="pt-BR" sz="1800" dirty="0" smtClean="0">
                <a:latin typeface="+mn-lt"/>
              </a:rPr>
              <a:t/>
            </a:r>
            <a:br>
              <a:rPr lang="pt-BR" sz="1800" dirty="0" smtClean="0">
                <a:latin typeface="+mn-lt"/>
              </a:rPr>
            </a:br>
            <a:r>
              <a:rPr lang="pt-BR" sz="1800" dirty="0" smtClean="0">
                <a:latin typeface="+mn-lt"/>
              </a:rPr>
              <a:t>contas </a:t>
            </a:r>
            <a:r>
              <a:rPr lang="pt-BR" sz="1800" dirty="0">
                <a:latin typeface="+mn-lt"/>
              </a:rPr>
              <a:t>da AWS</a:t>
            </a:r>
          </a:p>
          <a:p>
            <a:pPr lvl="1" rtl="0"/>
            <a:r>
              <a:rPr lang="pt-BR" sz="1800" dirty="0">
                <a:latin typeface="+mn-lt"/>
              </a:rPr>
              <a:t>Não é possível ter blocos CIDR sobrepostos</a:t>
            </a:r>
          </a:p>
          <a:p>
            <a:pPr lvl="1" rtl="0"/>
            <a:r>
              <a:rPr lang="pt-BR" sz="1800" dirty="0">
                <a:latin typeface="+mn-lt"/>
              </a:rPr>
              <a:t>Podem ter apenas um recurso de emparelhamento entre duas </a:t>
            </a:r>
            <a:r>
              <a:rPr lang="pt-BR" sz="1800" dirty="0" err="1">
                <a:latin typeface="+mn-lt"/>
              </a:rPr>
              <a:t>VPCs</a:t>
            </a:r>
            <a:endParaRPr lang="pt-BR" sz="1800" dirty="0">
              <a:latin typeface="+mn-lt"/>
            </a:endParaRPr>
          </a:p>
          <a:p>
            <a:pPr lvl="1" rtl="0"/>
            <a:r>
              <a:rPr lang="pt-BR" sz="1800" dirty="0">
                <a:latin typeface="+mn-lt"/>
              </a:rPr>
              <a:t>Não aceitam relacionamentos transitivos </a:t>
            </a:r>
            <a:r>
              <a:rPr lang="pt-BR" sz="1800" dirty="0" smtClean="0">
                <a:latin typeface="+mn-lt"/>
              </a:rPr>
              <a:t/>
            </a:r>
            <a:br>
              <a:rPr lang="pt-BR" sz="1800" dirty="0" smtClean="0">
                <a:latin typeface="+mn-lt"/>
              </a:rPr>
            </a:br>
            <a:r>
              <a:rPr lang="pt-BR" sz="1800" dirty="0" smtClean="0">
                <a:latin typeface="+mn-lt"/>
              </a:rPr>
              <a:t>de </a:t>
            </a:r>
            <a:r>
              <a:rPr lang="pt-BR" sz="1800" dirty="0">
                <a:latin typeface="+mn-lt"/>
              </a:rPr>
              <a:t>emparelhamento</a:t>
            </a:r>
          </a:p>
        </p:txBody>
      </p:sp>
    </p:spTree>
    <p:custDataLst>
      <p:tags r:id="rId1"/>
    </p:custDataLst>
    <p:extLst>
      <p:ext uri="{BB962C8B-B14F-4D97-AF65-F5344CB8AC3E}">
        <p14:creationId xmlns:p14="http://schemas.microsoft.com/office/powerpoint/2010/main" val="1109206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457776"/>
            <a:ext cx="4268647" cy="1325563"/>
          </a:xfrm>
        </p:spPr>
        <p:txBody>
          <a:bodyPr rtlCol="0">
            <a:noAutofit/>
          </a:bodyPr>
          <a:lstStyle/>
          <a:p>
            <a:pPr rtl="0"/>
            <a:r>
              <a:rPr lang="pt-BR" dirty="0">
                <a:latin typeface="+mj-lt"/>
              </a:rPr>
              <a:t>Módulo 7 – Laboratório guiado: Criar uma conexão de emparelhamento de VPC</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Tree>
    <p:custDataLst>
      <p:tags r:id="rId1"/>
    </p:custDataLst>
    <p:extLst>
      <p:ext uri="{BB962C8B-B14F-4D97-AF65-F5344CB8AC3E}">
        <p14:creationId xmlns:p14="http://schemas.microsoft.com/office/powerpoint/2010/main" val="1409960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guiado: Tarefas</a:t>
            </a:r>
            <a:endParaRPr lang="en-US" dirty="0">
              <a:latin typeface="+mj-lt"/>
            </a:endParaRP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514350" indent="-514350" rtl="0">
              <a:buFont typeface="+mj-lt"/>
              <a:buAutoNum type="arabicPeriod"/>
            </a:pPr>
            <a:r>
              <a:rPr lang="pt-BR" dirty="0">
                <a:latin typeface="+mn-lt"/>
              </a:rPr>
              <a:t>Criar uma conexão de emparelhamento entre duas </a:t>
            </a:r>
            <a:r>
              <a:rPr lang="pt-BR" dirty="0" err="1">
                <a:latin typeface="+mn-lt"/>
              </a:rPr>
              <a:t>VPCs</a:t>
            </a:r>
            <a:endParaRPr lang="pt-BR" dirty="0">
              <a:latin typeface="+mn-lt"/>
            </a:endParaRPr>
          </a:p>
          <a:p>
            <a:pPr marL="514350" indent="-514350" rtl="0">
              <a:buFont typeface="+mj-lt"/>
              <a:buAutoNum type="arabicPeriod"/>
            </a:pPr>
            <a:r>
              <a:rPr lang="pt-BR" dirty="0">
                <a:latin typeface="+mn-lt"/>
              </a:rPr>
              <a:t>Configurar tabelas de rota para enviar tráfego para a conexão </a:t>
            </a:r>
            <a:r>
              <a:rPr lang="pt-BR" dirty="0" smtClean="0">
                <a:latin typeface="+mn-lt"/>
              </a:rPr>
              <a:t/>
            </a:r>
            <a:br>
              <a:rPr lang="pt-BR" dirty="0" smtClean="0">
                <a:latin typeface="+mn-lt"/>
              </a:rPr>
            </a:br>
            <a:r>
              <a:rPr lang="pt-BR" dirty="0" smtClean="0">
                <a:latin typeface="+mn-lt"/>
              </a:rPr>
              <a:t>de </a:t>
            </a:r>
            <a:r>
              <a:rPr lang="pt-BR" dirty="0">
                <a:latin typeface="+mn-lt"/>
              </a:rPr>
              <a:t>emparelhamento</a:t>
            </a:r>
          </a:p>
          <a:p>
            <a:pPr marL="514350" indent="-514350" rtl="0">
              <a:buFont typeface="+mj-lt"/>
              <a:buAutoNum type="arabicPeriod"/>
            </a:pPr>
            <a:r>
              <a:rPr lang="pt-BR" dirty="0">
                <a:latin typeface="+mn-lt"/>
              </a:rPr>
              <a:t>Testar a conexão de emparelhamento</a:t>
            </a:r>
          </a:p>
        </p:txBody>
      </p:sp>
    </p:spTree>
    <p:custDataLst>
      <p:tags r:id="rId1"/>
    </p:custDataLst>
    <p:extLst>
      <p:ext uri="{BB962C8B-B14F-4D97-AF65-F5344CB8AC3E}">
        <p14:creationId xmlns:p14="http://schemas.microsoft.com/office/powerpoint/2010/main" val="3306255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guiado: Produto final </a:t>
            </a:r>
          </a:p>
        </p:txBody>
      </p:sp>
      <p:grpSp>
        <p:nvGrpSpPr>
          <p:cNvPr id="20" name="Group 19" descr="architecture diagram of a peering connection between an application server in the public subnet of the lab vpc and a MySQL database instance in the private subnet of a second vpc.">
            <a:extLst>
              <a:ext uri="{FF2B5EF4-FFF2-40B4-BE49-F238E27FC236}">
                <a16:creationId xmlns:a16="http://schemas.microsoft.com/office/drawing/2014/main" id="{58C49EF7-EB3C-4E31-88CC-3DD181A63CA8}"/>
              </a:ext>
            </a:extLst>
          </p:cNvPr>
          <p:cNvGrpSpPr/>
          <p:nvPr/>
        </p:nvGrpSpPr>
        <p:grpSpPr>
          <a:xfrm>
            <a:off x="324688" y="1170771"/>
            <a:ext cx="11542625" cy="5215232"/>
            <a:chOff x="483120" y="1170771"/>
            <a:chExt cx="11542625" cy="5215232"/>
          </a:xfrm>
        </p:grpSpPr>
        <p:sp>
          <p:nvSpPr>
            <p:cNvPr id="28" name="Rectangle 27">
              <a:extLst>
                <a:ext uri="{FF2B5EF4-FFF2-40B4-BE49-F238E27FC236}">
                  <a16:creationId xmlns:a16="http://schemas.microsoft.com/office/drawing/2014/main" id="{067ECED8-EE9A-44BD-997A-FDECCB9A4DA1}"/>
                </a:ext>
              </a:extLst>
            </p:cNvPr>
            <p:cNvSpPr/>
            <p:nvPr/>
          </p:nvSpPr>
          <p:spPr>
            <a:xfrm>
              <a:off x="483120" y="1852299"/>
              <a:ext cx="11542625" cy="453370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ea typeface="+mn-ea"/>
                  <a:cs typeface="+mn-cs"/>
                </a:rPr>
                <a:t> Nuvem AWS</a:t>
              </a:r>
            </a:p>
          </p:txBody>
        </p:sp>
        <p:pic>
          <p:nvPicPr>
            <p:cNvPr id="29" name="Graphic 28">
              <a:extLst>
                <a:ext uri="{FF2B5EF4-FFF2-40B4-BE49-F238E27FC236}">
                  <a16:creationId xmlns:a16="http://schemas.microsoft.com/office/drawing/2014/main" id="{BB17CBD8-2457-4A5C-A353-7E966A99A54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83121" y="1852300"/>
              <a:ext cx="457200" cy="457200"/>
            </a:xfrm>
            <a:prstGeom prst="rect">
              <a:avLst/>
            </a:prstGeom>
          </p:spPr>
        </p:pic>
        <p:sp>
          <p:nvSpPr>
            <p:cNvPr id="24" name="Rectangle 23">
              <a:extLst>
                <a:ext uri="{FF2B5EF4-FFF2-40B4-BE49-F238E27FC236}">
                  <a16:creationId xmlns:a16="http://schemas.microsoft.com/office/drawing/2014/main" id="{71AA383B-D492-424A-B447-C1215693039E}"/>
                </a:ext>
              </a:extLst>
            </p:cNvPr>
            <p:cNvSpPr/>
            <p:nvPr/>
          </p:nvSpPr>
          <p:spPr>
            <a:xfrm>
              <a:off x="1789601" y="4592856"/>
              <a:ext cx="265176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err="1">
                  <a:ln>
                    <a:noFill/>
                  </a:ln>
                  <a:solidFill>
                    <a:srgbClr val="007CBC"/>
                  </a:solidFill>
                  <a:effectLst/>
                  <a:uLnTx/>
                  <a:uFillTx/>
                  <a:ea typeface="+mn-ea"/>
                  <a:cs typeface="+mn-cs"/>
                </a:rPr>
                <a:t>Sub-rede</a:t>
              </a:r>
              <a:r>
                <a:rPr lang="pt-BR" sz="1400" b="0" i="0" u="none" strike="noStrike" kern="0" cap="none" spc="0" normalizeH="0" noProof="0" dirty="0">
                  <a:ln>
                    <a:noFill/>
                  </a:ln>
                  <a:solidFill>
                    <a:srgbClr val="007CBC"/>
                  </a:solidFill>
                  <a:effectLst/>
                  <a:uLnTx/>
                  <a:uFillTx/>
                  <a:ea typeface="+mn-ea"/>
                  <a:cs typeface="+mn-cs"/>
                </a:rPr>
                <a:t> privada:</a:t>
              </a:r>
              <a:r>
                <a:rPr kumimoji="0" lang="en-US" sz="1400" b="0" i="0" u="none" strike="noStrike" kern="0" cap="none" spc="0" normalizeH="0" baseline="0" noProof="0" dirty="0">
                  <a:ln>
                    <a:noFill/>
                  </a:ln>
                  <a:solidFill>
                    <a:srgbClr val="007CBC"/>
                  </a:solidFill>
                  <a:effectLst/>
                  <a:uLnTx/>
                  <a:uFillTx/>
                  <a:ea typeface="+mn-ea"/>
                  <a:cs typeface="+mn-cs"/>
                </a:rPr>
                <a:t/>
              </a:r>
              <a:br>
                <a:rPr kumimoji="0" lang="en-US" sz="1400" b="0" i="0" u="none" strike="noStrike" kern="0" cap="none" spc="0" normalizeH="0" baseline="0" noProof="0" dirty="0">
                  <a:ln>
                    <a:noFill/>
                  </a:ln>
                  <a:solidFill>
                    <a:srgbClr val="007CBC"/>
                  </a:solidFill>
                  <a:effectLst/>
                  <a:uLnTx/>
                  <a:uFillTx/>
                  <a:ea typeface="+mn-ea"/>
                  <a:cs typeface="+mn-cs"/>
                </a:rPr>
              </a:br>
              <a:r>
                <a:rPr lang="pt-BR" sz="1400" b="0" i="0" u="none" strike="noStrike" kern="0" cap="none" spc="0" normalizeH="0" noProof="0" dirty="0">
                  <a:ln>
                    <a:noFill/>
                  </a:ln>
                  <a:solidFill>
                    <a:srgbClr val="007CBC"/>
                  </a:solidFill>
                  <a:effectLst/>
                  <a:uLnTx/>
                  <a:uFillTx/>
                  <a:ea typeface="+mn-ea"/>
                  <a:cs typeface="+mn-cs"/>
                </a:rPr>
                <a:t>10.0.2.0/23</a:t>
              </a:r>
              <a:endParaRPr kumimoji="0" lang="en-US" sz="1400" b="0" i="0" u="none" strike="noStrike" kern="0" cap="none" spc="0" normalizeH="0" baseline="0" noProof="0" dirty="0">
                <a:ln>
                  <a:noFill/>
                </a:ln>
                <a:solidFill>
                  <a:srgbClr val="007CBC"/>
                </a:solidFill>
                <a:effectLst/>
                <a:uLnTx/>
                <a:uFillTx/>
                <a:ea typeface="+mn-ea"/>
                <a:cs typeface="+mn-cs"/>
              </a:endParaRPr>
            </a:p>
          </p:txBody>
        </p:sp>
        <p:pic>
          <p:nvPicPr>
            <p:cNvPr id="25" name="Graphic 24">
              <a:extLst>
                <a:ext uri="{FF2B5EF4-FFF2-40B4-BE49-F238E27FC236}">
                  <a16:creationId xmlns:a16="http://schemas.microsoft.com/office/drawing/2014/main" id="{E41446D1-11E1-472B-A35B-9E1EF5E5EE3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789602" y="4590497"/>
              <a:ext cx="457200" cy="457200"/>
            </a:xfrm>
            <a:prstGeom prst="rect">
              <a:avLst/>
            </a:prstGeom>
          </p:spPr>
        </p:pic>
        <p:sp>
          <p:nvSpPr>
            <p:cNvPr id="30" name="Rectangle 29">
              <a:extLst>
                <a:ext uri="{FF2B5EF4-FFF2-40B4-BE49-F238E27FC236}">
                  <a16:creationId xmlns:a16="http://schemas.microsoft.com/office/drawing/2014/main" id="{CAFD7388-35C2-404F-AB02-2E783FF8E1FA}"/>
                </a:ext>
              </a:extLst>
            </p:cNvPr>
            <p:cNvSpPr/>
            <p:nvPr/>
          </p:nvSpPr>
          <p:spPr>
            <a:xfrm>
              <a:off x="700812" y="2625736"/>
              <a:ext cx="4531244" cy="35204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Lab VPC: 10.0.0.0/16</a:t>
              </a:r>
            </a:p>
          </p:txBody>
        </p:sp>
        <p:pic>
          <p:nvPicPr>
            <p:cNvPr id="31" name="Graphic 30">
              <a:extLst>
                <a:ext uri="{FF2B5EF4-FFF2-40B4-BE49-F238E27FC236}">
                  <a16:creationId xmlns:a16="http://schemas.microsoft.com/office/drawing/2014/main" id="{B05ED159-8343-481F-B1E1-A84235CEE1ED}"/>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00812" y="2625736"/>
              <a:ext cx="457200" cy="457200"/>
            </a:xfrm>
            <a:prstGeom prst="rect">
              <a:avLst/>
            </a:prstGeom>
          </p:spPr>
        </p:pic>
        <p:pic>
          <p:nvPicPr>
            <p:cNvPr id="32" name="Graphic 31">
              <a:extLst>
                <a:ext uri="{FF2B5EF4-FFF2-40B4-BE49-F238E27FC236}">
                  <a16:creationId xmlns:a16="http://schemas.microsoft.com/office/drawing/2014/main" id="{004712D0-FAE2-44B1-A463-5DEC8FE8FD1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361785" y="2369767"/>
              <a:ext cx="469900" cy="469900"/>
            </a:xfrm>
            <a:prstGeom prst="rect">
              <a:avLst/>
            </a:prstGeom>
          </p:spPr>
        </p:pic>
        <p:pic>
          <p:nvPicPr>
            <p:cNvPr id="33" name="Graphic 32">
              <a:extLst>
                <a:ext uri="{FF2B5EF4-FFF2-40B4-BE49-F238E27FC236}">
                  <a16:creationId xmlns:a16="http://schemas.microsoft.com/office/drawing/2014/main" id="{3CCDC858-94D9-49C3-9D1A-36D473916A1F}"/>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3282290" y="1170771"/>
              <a:ext cx="640080" cy="640080"/>
            </a:xfrm>
            <a:prstGeom prst="rect">
              <a:avLst/>
            </a:prstGeom>
          </p:spPr>
        </p:pic>
        <p:sp>
          <p:nvSpPr>
            <p:cNvPr id="34" name="Rectangle 33">
              <a:extLst>
                <a:ext uri="{FF2B5EF4-FFF2-40B4-BE49-F238E27FC236}">
                  <a16:creationId xmlns:a16="http://schemas.microsoft.com/office/drawing/2014/main" id="{EB0CB635-D171-4C42-933E-0D6ACFBDF9D6}"/>
                </a:ext>
              </a:extLst>
            </p:cNvPr>
            <p:cNvSpPr/>
            <p:nvPr/>
          </p:nvSpPr>
          <p:spPr>
            <a:xfrm>
              <a:off x="1306124" y="2229104"/>
              <a:ext cx="3618714" cy="40233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500" b="0" i="0" u="none" strike="noStrike" kern="0" cap="none" spc="0" normalizeH="0" noProof="0" dirty="0">
                  <a:ln>
                    <a:noFill/>
                  </a:ln>
                  <a:solidFill>
                    <a:srgbClr val="007CBC"/>
                  </a:solidFill>
                  <a:effectLst/>
                  <a:uLnTx/>
                  <a:uFillTx/>
                  <a:ea typeface="+mn-ea"/>
                  <a:cs typeface="+mn-cs"/>
                </a:rPr>
                <a:t>Zona de disponibilidade</a:t>
              </a:r>
            </a:p>
          </p:txBody>
        </p:sp>
        <p:sp>
          <p:nvSpPr>
            <p:cNvPr id="26" name="Rectangle 25">
              <a:extLst>
                <a:ext uri="{FF2B5EF4-FFF2-40B4-BE49-F238E27FC236}">
                  <a16:creationId xmlns:a16="http://schemas.microsoft.com/office/drawing/2014/main" id="{D1E38323-DF2B-44FB-AB28-F789C929F058}"/>
                </a:ext>
              </a:extLst>
            </p:cNvPr>
            <p:cNvSpPr/>
            <p:nvPr/>
          </p:nvSpPr>
          <p:spPr>
            <a:xfrm>
              <a:off x="1789601" y="3013645"/>
              <a:ext cx="265176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err="1">
                  <a:ln>
                    <a:noFill/>
                  </a:ln>
                  <a:solidFill>
                    <a:srgbClr val="1D8900"/>
                  </a:solidFill>
                  <a:effectLst/>
                  <a:uLnTx/>
                  <a:uFillTx/>
                  <a:ea typeface="+mn-ea"/>
                  <a:cs typeface="+mn-cs"/>
                </a:rPr>
                <a:t>Sub-rede</a:t>
              </a:r>
              <a:r>
                <a:rPr lang="pt-BR" sz="1400" b="0" i="0" u="none" strike="noStrike" kern="0" cap="none" spc="0" normalizeH="0" noProof="0" dirty="0">
                  <a:ln>
                    <a:noFill/>
                  </a:ln>
                  <a:solidFill>
                    <a:srgbClr val="1D8900"/>
                  </a:solidFill>
                  <a:effectLst/>
                  <a:uLnTx/>
                  <a:uFillTx/>
                  <a:ea typeface="+mn-ea"/>
                  <a:cs typeface="+mn-cs"/>
                </a:rPr>
                <a:t> pública: </a:t>
              </a:r>
              <a:r>
                <a:rPr kumimoji="0" lang="en-US" sz="1400" b="0" i="0" u="none" strike="noStrike" kern="0" cap="none" spc="0" normalizeH="0" baseline="0" noProof="0" dirty="0">
                  <a:ln>
                    <a:noFill/>
                  </a:ln>
                  <a:solidFill>
                    <a:srgbClr val="1D8900"/>
                  </a:solidFill>
                  <a:effectLst/>
                  <a:uLnTx/>
                  <a:uFillTx/>
                  <a:ea typeface="+mn-ea"/>
                  <a:cs typeface="+mn-cs"/>
                </a:rPr>
                <a:t/>
              </a:r>
              <a:br>
                <a:rPr kumimoji="0" lang="en-US" sz="1400" b="0" i="0" u="none" strike="noStrike" kern="0" cap="none" spc="0" normalizeH="0" baseline="0" noProof="0" dirty="0">
                  <a:ln>
                    <a:noFill/>
                  </a:ln>
                  <a:solidFill>
                    <a:srgbClr val="1D8900"/>
                  </a:solidFill>
                  <a:effectLst/>
                  <a:uLnTx/>
                  <a:uFillTx/>
                  <a:ea typeface="+mn-ea"/>
                  <a:cs typeface="+mn-cs"/>
                </a:rPr>
              </a:br>
              <a:r>
                <a:rPr lang="pt-BR" sz="1400" b="0" i="0" u="none" strike="noStrike" kern="0" cap="none" spc="0" normalizeH="0" noProof="0" dirty="0">
                  <a:ln>
                    <a:noFill/>
                  </a:ln>
                  <a:solidFill>
                    <a:srgbClr val="1D8900"/>
                  </a:solidFill>
                  <a:effectLst/>
                  <a:uLnTx/>
                  <a:uFillTx/>
                  <a:ea typeface="+mn-ea"/>
                  <a:cs typeface="+mn-cs"/>
                </a:rPr>
                <a:t>10.0.0.0/24</a:t>
              </a:r>
              <a:endParaRPr kumimoji="0" lang="en-US" sz="1400" b="0" i="0" u="none" strike="noStrike" kern="0" cap="none" spc="0" normalizeH="0" baseline="0" noProof="0" dirty="0">
                <a:ln>
                  <a:noFill/>
                </a:ln>
                <a:solidFill>
                  <a:srgbClr val="1D8900"/>
                </a:solidFill>
                <a:effectLst/>
                <a:uLnTx/>
                <a:uFillTx/>
                <a:ea typeface="+mn-ea"/>
                <a:cs typeface="+mn-cs"/>
              </a:endParaRPr>
            </a:p>
          </p:txBody>
        </p:sp>
        <p:pic>
          <p:nvPicPr>
            <p:cNvPr id="27" name="Graphic 26">
              <a:extLst>
                <a:ext uri="{FF2B5EF4-FFF2-40B4-BE49-F238E27FC236}">
                  <a16:creationId xmlns:a16="http://schemas.microsoft.com/office/drawing/2014/main" id="{36F06475-5B40-4253-AF30-D598B1F682DC}"/>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789601" y="3011286"/>
              <a:ext cx="457200" cy="457200"/>
            </a:xfrm>
            <a:prstGeom prst="rect">
              <a:avLst/>
            </a:prstGeom>
          </p:spPr>
        </p:pic>
        <p:pic>
          <p:nvPicPr>
            <p:cNvPr id="35" name="Graphic 34">
              <a:extLst>
                <a:ext uri="{FF2B5EF4-FFF2-40B4-BE49-F238E27FC236}">
                  <a16:creationId xmlns:a16="http://schemas.microsoft.com/office/drawing/2014/main" id="{5CC1F184-61A6-4DC1-B884-92FED463D129}"/>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3361065" y="3874274"/>
              <a:ext cx="469900" cy="469900"/>
            </a:xfrm>
            <a:prstGeom prst="rect">
              <a:avLst/>
            </a:prstGeom>
          </p:spPr>
        </p:pic>
        <p:sp>
          <p:nvSpPr>
            <p:cNvPr id="9" name="TextBox 8">
              <a:extLst>
                <a:ext uri="{FF2B5EF4-FFF2-40B4-BE49-F238E27FC236}">
                  <a16:creationId xmlns:a16="http://schemas.microsoft.com/office/drawing/2014/main" id="{B6982000-F52C-49E9-8B9A-D1D196EC6D07}"/>
                </a:ext>
              </a:extLst>
            </p:cNvPr>
            <p:cNvSpPr txBox="1"/>
            <p:nvPr/>
          </p:nvSpPr>
          <p:spPr>
            <a:xfrm>
              <a:off x="2179201" y="3852063"/>
              <a:ext cx="1247144" cy="523220"/>
            </a:xfrm>
            <a:prstGeom prst="rect">
              <a:avLst/>
            </a:prstGeom>
            <a:noFill/>
          </p:spPr>
          <p:txBody>
            <a:bodyPr wrap="square" rtlCol="0">
              <a:spAutoFit/>
            </a:bodyPr>
            <a:lstStyle/>
            <a:p>
              <a:pPr algn="ctr" rtl="0"/>
              <a:r>
                <a:rPr lang="pt-BR" sz="1400" dirty="0">
                  <a:ea typeface="Amazon Ember Light" panose="020B0403020204020204" pitchFamily="34" charset="0"/>
                  <a:cs typeface="Amazon Ember Light" panose="020B0403020204020204" pitchFamily="34" charset="0"/>
                </a:rPr>
                <a:t>Servidor de aplicações</a:t>
              </a:r>
              <a:endParaRPr lang="en-US" sz="1400" dirty="0">
                <a:ea typeface="Amazon Ember Light" panose="020B0403020204020204" pitchFamily="34" charset="0"/>
                <a:cs typeface="Amazon Ember Light" panose="020B0403020204020204" pitchFamily="34" charset="0"/>
              </a:endParaRPr>
            </a:p>
          </p:txBody>
        </p:sp>
        <p:sp>
          <p:nvSpPr>
            <p:cNvPr id="40" name="TextBox 39">
              <a:extLst>
                <a:ext uri="{FF2B5EF4-FFF2-40B4-BE49-F238E27FC236}">
                  <a16:creationId xmlns:a16="http://schemas.microsoft.com/office/drawing/2014/main" id="{E67E40C6-6295-470E-813E-7CAB0DBF74B8}"/>
                </a:ext>
              </a:extLst>
            </p:cNvPr>
            <p:cNvSpPr txBox="1"/>
            <p:nvPr/>
          </p:nvSpPr>
          <p:spPr>
            <a:xfrm>
              <a:off x="3827850" y="2350430"/>
              <a:ext cx="1096988" cy="523220"/>
            </a:xfrm>
            <a:prstGeom prst="rect">
              <a:avLst/>
            </a:prstGeom>
            <a:solidFill>
              <a:schemeClr val="bg1"/>
            </a:solidFill>
          </p:spPr>
          <p:txBody>
            <a:bodyPr wrap="square" rtlCol="0">
              <a:spAutoFit/>
            </a:bodyPr>
            <a:lstStyle/>
            <a:p>
              <a:pPr algn="ctr" rtl="0"/>
              <a:r>
                <a:rPr lang="pt-BR" sz="1400" dirty="0">
                  <a:ea typeface="Amazon Ember Light" panose="020B0403020204020204" pitchFamily="34" charset="0"/>
                  <a:cs typeface="Amazon Ember Light" panose="020B0403020204020204" pitchFamily="34" charset="0"/>
                </a:rPr>
                <a:t>Gateway da Internet</a:t>
              </a:r>
              <a:endParaRPr lang="en-US" sz="1400" dirty="0">
                <a:ea typeface="Amazon Ember Light" panose="020B0403020204020204" pitchFamily="34" charset="0"/>
                <a:cs typeface="Amazon Ember Light" panose="020B0403020204020204" pitchFamily="34" charset="0"/>
              </a:endParaRPr>
            </a:p>
          </p:txBody>
        </p:sp>
        <p:sp>
          <p:nvSpPr>
            <p:cNvPr id="41" name="TextBox 40">
              <a:extLst>
                <a:ext uri="{FF2B5EF4-FFF2-40B4-BE49-F238E27FC236}">
                  <a16:creationId xmlns:a16="http://schemas.microsoft.com/office/drawing/2014/main" id="{42435818-F672-43A6-B140-1FA71D531033}"/>
                </a:ext>
              </a:extLst>
            </p:cNvPr>
            <p:cNvSpPr txBox="1"/>
            <p:nvPr/>
          </p:nvSpPr>
          <p:spPr>
            <a:xfrm>
              <a:off x="3881241" y="1321534"/>
              <a:ext cx="898003" cy="338554"/>
            </a:xfrm>
            <a:prstGeom prst="rect">
              <a:avLst/>
            </a:prstGeom>
            <a:noFill/>
          </p:spPr>
          <p:txBody>
            <a:bodyPr wrap="none" rtlCol="0">
              <a:spAutoFit/>
            </a:bodyPr>
            <a:lstStyle/>
            <a:p>
              <a:pPr algn="ctr" rtl="0"/>
              <a:r>
                <a:rPr lang="pt-BR" sz="1600">
                  <a:ea typeface="Amazon Ember Light" panose="020B0403020204020204" pitchFamily="34" charset="0"/>
                  <a:cs typeface="Amazon Ember Light" panose="020B0403020204020204" pitchFamily="34" charset="0"/>
                </a:rPr>
                <a:t>Internet</a:t>
              </a:r>
            </a:p>
          </p:txBody>
        </p:sp>
        <p:cxnSp>
          <p:nvCxnSpPr>
            <p:cNvPr id="11" name="Straight Connector 10">
              <a:extLst>
                <a:ext uri="{FF2B5EF4-FFF2-40B4-BE49-F238E27FC236}">
                  <a16:creationId xmlns:a16="http://schemas.microsoft.com/office/drawing/2014/main" id="{3A6ADD2A-9C38-4D03-897A-2537078763EF}"/>
                </a:ext>
              </a:extLst>
            </p:cNvPr>
            <p:cNvCxnSpPr>
              <a:cxnSpLocks/>
              <a:stCxn id="35" idx="0"/>
              <a:endCxn id="32" idx="2"/>
            </p:cNvCxnSpPr>
            <p:nvPr/>
          </p:nvCxnSpPr>
          <p:spPr>
            <a:xfrm flipV="1">
              <a:off x="3596015" y="2839667"/>
              <a:ext cx="720" cy="10346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08285F-1342-441F-9538-A5BF3224F102}"/>
                </a:ext>
              </a:extLst>
            </p:cNvPr>
            <p:cNvCxnSpPr>
              <a:cxnSpLocks/>
              <a:stCxn id="32" idx="0"/>
              <a:endCxn id="33" idx="2"/>
            </p:cNvCxnSpPr>
            <p:nvPr/>
          </p:nvCxnSpPr>
          <p:spPr>
            <a:xfrm flipV="1">
              <a:off x="3596735" y="1810851"/>
              <a:ext cx="5595" cy="5589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C538E71-4E48-4936-A5F1-D56D39120ABE}"/>
                </a:ext>
              </a:extLst>
            </p:cNvPr>
            <p:cNvSpPr/>
            <p:nvPr/>
          </p:nvSpPr>
          <p:spPr>
            <a:xfrm>
              <a:off x="2077796" y="3570273"/>
              <a:ext cx="2075370" cy="798146"/>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a:ln>
                    <a:noFill/>
                  </a:ln>
                  <a:solidFill>
                    <a:srgbClr val="DF3312"/>
                  </a:solidFill>
                  <a:effectLst/>
                  <a:uLnTx/>
                  <a:uFillTx/>
                  <a:ea typeface="+mn-ea"/>
                  <a:cs typeface="+mn-cs"/>
                </a:rPr>
                <a:t>Grupo de segurança</a:t>
              </a:r>
            </a:p>
          </p:txBody>
        </p:sp>
        <p:sp>
          <p:nvSpPr>
            <p:cNvPr id="38" name="Rectangle 37">
              <a:extLst>
                <a:ext uri="{FF2B5EF4-FFF2-40B4-BE49-F238E27FC236}">
                  <a16:creationId xmlns:a16="http://schemas.microsoft.com/office/drawing/2014/main" id="{87BFBC33-FF83-4F1D-AA18-9860637CC853}"/>
                </a:ext>
              </a:extLst>
            </p:cNvPr>
            <p:cNvSpPr/>
            <p:nvPr/>
          </p:nvSpPr>
          <p:spPr>
            <a:xfrm>
              <a:off x="7052660" y="3082920"/>
              <a:ext cx="201168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err="1">
                  <a:ln>
                    <a:noFill/>
                  </a:ln>
                  <a:solidFill>
                    <a:srgbClr val="007CBC"/>
                  </a:solidFill>
                  <a:effectLst/>
                  <a:uLnTx/>
                  <a:uFillTx/>
                  <a:ea typeface="+mn-ea"/>
                  <a:cs typeface="+mn-cs"/>
                </a:rPr>
                <a:t>Sub-rede</a:t>
              </a:r>
              <a:r>
                <a:rPr lang="pt-BR" sz="1400" b="0" i="0" u="none" strike="noStrike" kern="0" cap="none" spc="0" normalizeH="0" noProof="0" dirty="0">
                  <a:ln>
                    <a:noFill/>
                  </a:ln>
                  <a:solidFill>
                    <a:srgbClr val="007CBC"/>
                  </a:solidFill>
                  <a:effectLst/>
                  <a:uLnTx/>
                  <a:uFillTx/>
                  <a:ea typeface="+mn-ea"/>
                  <a:cs typeface="+mn-cs"/>
                </a:rPr>
                <a:t> privada:</a:t>
              </a:r>
              <a:r>
                <a:rPr kumimoji="0" lang="en-US" sz="1400" b="0" i="0" u="none" strike="noStrike" kern="0" cap="none" spc="0" normalizeH="0" baseline="0" noProof="0" dirty="0" smtClean="0">
                  <a:ln>
                    <a:noFill/>
                  </a:ln>
                  <a:solidFill>
                    <a:srgbClr val="007CBC"/>
                  </a:solidFill>
                  <a:effectLst/>
                  <a:uLnTx/>
                  <a:uFillTx/>
                  <a:ea typeface="+mn-ea"/>
                  <a:cs typeface="+mn-cs"/>
                </a:rPr>
                <a:t/>
              </a:r>
              <a:br>
                <a:rPr kumimoji="0" lang="en-US" sz="1400" b="0" i="0" u="none" strike="noStrike" kern="0" cap="none" spc="0" normalizeH="0" baseline="0" noProof="0" dirty="0" smtClean="0">
                  <a:ln>
                    <a:noFill/>
                  </a:ln>
                  <a:solidFill>
                    <a:srgbClr val="007CBC"/>
                  </a:solidFill>
                  <a:effectLst/>
                  <a:uLnTx/>
                  <a:uFillTx/>
                  <a:ea typeface="+mn-ea"/>
                  <a:cs typeface="+mn-cs"/>
                </a:rPr>
              </a:br>
              <a:r>
                <a:rPr lang="pt-BR" sz="1400" b="0" i="0" u="none" strike="noStrike" kern="0" cap="none" spc="0" normalizeH="0" noProof="0" dirty="0">
                  <a:ln>
                    <a:noFill/>
                  </a:ln>
                  <a:solidFill>
                    <a:srgbClr val="007CBC"/>
                  </a:solidFill>
                  <a:effectLst/>
                  <a:uLnTx/>
                  <a:uFillTx/>
                  <a:ea typeface="+mn-ea"/>
                  <a:cs typeface="+mn-cs"/>
                </a:rPr>
                <a:t>10.5.0.0/23</a:t>
              </a:r>
              <a:endParaRPr kumimoji="0" lang="en-US" sz="1400" b="0" i="0" u="none" strike="noStrike" kern="0" cap="none" spc="0" normalizeH="0" baseline="0" noProof="0" dirty="0">
                <a:ln>
                  <a:noFill/>
                </a:ln>
                <a:solidFill>
                  <a:srgbClr val="007CBC"/>
                </a:solidFill>
                <a:effectLst/>
                <a:uLnTx/>
                <a:uFillTx/>
                <a:ea typeface="+mn-ea"/>
                <a:cs typeface="+mn-cs"/>
              </a:endParaRPr>
            </a:p>
          </p:txBody>
        </p:sp>
        <p:pic>
          <p:nvPicPr>
            <p:cNvPr id="39" name="Graphic 38">
              <a:extLst>
                <a:ext uri="{FF2B5EF4-FFF2-40B4-BE49-F238E27FC236}">
                  <a16:creationId xmlns:a16="http://schemas.microsoft.com/office/drawing/2014/main" id="{8095217C-E9D5-410A-A463-C8EB49BDAC28}"/>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052660" y="3082920"/>
              <a:ext cx="457200" cy="457200"/>
            </a:xfrm>
            <a:prstGeom prst="rect">
              <a:avLst/>
            </a:prstGeom>
          </p:spPr>
        </p:pic>
        <p:sp>
          <p:nvSpPr>
            <p:cNvPr id="42" name="Rectangle 41">
              <a:extLst>
                <a:ext uri="{FF2B5EF4-FFF2-40B4-BE49-F238E27FC236}">
                  <a16:creationId xmlns:a16="http://schemas.microsoft.com/office/drawing/2014/main" id="{87CDECC2-E6E5-49D8-9C6F-B6946E2BF9C6}"/>
                </a:ext>
              </a:extLst>
            </p:cNvPr>
            <p:cNvSpPr/>
            <p:nvPr/>
          </p:nvSpPr>
          <p:spPr>
            <a:xfrm>
              <a:off x="6325746" y="2653445"/>
              <a:ext cx="5447154" cy="227580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compartilhada: 10.5.0.0/16</a:t>
              </a:r>
            </a:p>
          </p:txBody>
        </p:sp>
        <p:pic>
          <p:nvPicPr>
            <p:cNvPr id="43" name="Graphic 42">
              <a:extLst>
                <a:ext uri="{FF2B5EF4-FFF2-40B4-BE49-F238E27FC236}">
                  <a16:creationId xmlns:a16="http://schemas.microsoft.com/office/drawing/2014/main" id="{5CAE35EC-81B3-4B8B-86FD-286E85466EB4}"/>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317140" y="2653445"/>
              <a:ext cx="457200" cy="457200"/>
            </a:xfrm>
            <a:prstGeom prst="rect">
              <a:avLst/>
            </a:prstGeom>
          </p:spPr>
        </p:pic>
        <p:sp>
          <p:nvSpPr>
            <p:cNvPr id="44" name="Rectangle 43">
              <a:extLst>
                <a:ext uri="{FF2B5EF4-FFF2-40B4-BE49-F238E27FC236}">
                  <a16:creationId xmlns:a16="http://schemas.microsoft.com/office/drawing/2014/main" id="{009114FE-D6C5-4A07-BCDC-2EF804F21901}"/>
                </a:ext>
              </a:extLst>
            </p:cNvPr>
            <p:cNvSpPr/>
            <p:nvPr/>
          </p:nvSpPr>
          <p:spPr>
            <a:xfrm>
              <a:off x="6931058" y="2066544"/>
              <a:ext cx="2254885" cy="2967299"/>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007CBC"/>
                  </a:solidFill>
                  <a:effectLst/>
                  <a:uLnTx/>
                  <a:uFillTx/>
                  <a:ea typeface="+mn-ea"/>
                  <a:cs typeface="+mn-cs"/>
                </a:rPr>
                <a:t>Zona de disponibilidade</a:t>
              </a:r>
            </a:p>
          </p:txBody>
        </p:sp>
        <p:sp>
          <p:nvSpPr>
            <p:cNvPr id="45" name="Rectangle 44">
              <a:extLst>
                <a:ext uri="{FF2B5EF4-FFF2-40B4-BE49-F238E27FC236}">
                  <a16:creationId xmlns:a16="http://schemas.microsoft.com/office/drawing/2014/main" id="{B707F5F6-3A26-4843-9C2D-873AC7BE0C98}"/>
                </a:ext>
              </a:extLst>
            </p:cNvPr>
            <p:cNvSpPr/>
            <p:nvPr/>
          </p:nvSpPr>
          <p:spPr>
            <a:xfrm>
              <a:off x="9477215" y="3082920"/>
              <a:ext cx="201168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err="1">
                  <a:ln>
                    <a:noFill/>
                  </a:ln>
                  <a:solidFill>
                    <a:srgbClr val="007CBC"/>
                  </a:solidFill>
                  <a:effectLst/>
                  <a:uLnTx/>
                  <a:uFillTx/>
                  <a:ea typeface="+mn-ea"/>
                  <a:cs typeface="+mn-cs"/>
                </a:rPr>
                <a:t>Sub-rede</a:t>
              </a:r>
              <a:r>
                <a:rPr lang="pt-BR" sz="1400" b="0" i="0" u="none" strike="noStrike" kern="0" cap="none" spc="0" normalizeH="0" noProof="0" dirty="0">
                  <a:ln>
                    <a:noFill/>
                  </a:ln>
                  <a:solidFill>
                    <a:srgbClr val="007CBC"/>
                  </a:solidFill>
                  <a:effectLst/>
                  <a:uLnTx/>
                  <a:uFillTx/>
                  <a:ea typeface="+mn-ea"/>
                  <a:cs typeface="+mn-cs"/>
                </a:rPr>
                <a:t> privada:</a:t>
              </a:r>
              <a:r>
                <a:rPr kumimoji="0" lang="en-US" sz="1400" b="0" i="0" u="none" strike="noStrike" kern="0" cap="none" spc="0" normalizeH="0" baseline="0" noProof="0" dirty="0">
                  <a:ln>
                    <a:noFill/>
                  </a:ln>
                  <a:solidFill>
                    <a:srgbClr val="007CBC"/>
                  </a:solidFill>
                  <a:effectLst/>
                  <a:uLnTx/>
                  <a:uFillTx/>
                  <a:ea typeface="+mn-ea"/>
                  <a:cs typeface="+mn-cs"/>
                </a:rPr>
                <a:t/>
              </a:r>
              <a:br>
                <a:rPr kumimoji="0" lang="en-US" sz="1400" b="0" i="0" u="none" strike="noStrike" kern="0" cap="none" spc="0" normalizeH="0" baseline="0" noProof="0" dirty="0">
                  <a:ln>
                    <a:noFill/>
                  </a:ln>
                  <a:solidFill>
                    <a:srgbClr val="007CBC"/>
                  </a:solidFill>
                  <a:effectLst/>
                  <a:uLnTx/>
                  <a:uFillTx/>
                  <a:ea typeface="+mn-ea"/>
                  <a:cs typeface="+mn-cs"/>
                </a:rPr>
              </a:br>
              <a:r>
                <a:rPr lang="pt-BR" sz="1400" b="0" i="0" u="none" strike="noStrike" kern="0" cap="none" spc="0" normalizeH="0" noProof="0" dirty="0">
                  <a:ln>
                    <a:noFill/>
                  </a:ln>
                  <a:solidFill>
                    <a:srgbClr val="007CBC"/>
                  </a:solidFill>
                  <a:effectLst/>
                  <a:uLnTx/>
                  <a:uFillTx/>
                  <a:ea typeface="+mn-ea"/>
                  <a:cs typeface="+mn-cs"/>
                </a:rPr>
                <a:t>10.5.2.0/23</a:t>
              </a:r>
              <a:endParaRPr kumimoji="0" lang="en-US" sz="1400" b="0" i="0" u="none" strike="noStrike" kern="0" cap="none" spc="0" normalizeH="0" baseline="0" noProof="0" dirty="0">
                <a:ln>
                  <a:noFill/>
                </a:ln>
                <a:solidFill>
                  <a:srgbClr val="007CBC"/>
                </a:solidFill>
                <a:effectLst/>
                <a:uLnTx/>
                <a:uFillTx/>
                <a:ea typeface="+mn-ea"/>
                <a:cs typeface="+mn-cs"/>
              </a:endParaRPr>
            </a:p>
          </p:txBody>
        </p:sp>
        <p:pic>
          <p:nvPicPr>
            <p:cNvPr id="46" name="Graphic 45">
              <a:extLst>
                <a:ext uri="{FF2B5EF4-FFF2-40B4-BE49-F238E27FC236}">
                  <a16:creationId xmlns:a16="http://schemas.microsoft.com/office/drawing/2014/main" id="{F875766D-E79C-4762-B3CD-6AA5CEDBF0F6}"/>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477216" y="3082920"/>
              <a:ext cx="457200" cy="457200"/>
            </a:xfrm>
            <a:prstGeom prst="rect">
              <a:avLst/>
            </a:prstGeom>
          </p:spPr>
        </p:pic>
        <p:sp>
          <p:nvSpPr>
            <p:cNvPr id="47" name="Rectangle 46">
              <a:extLst>
                <a:ext uri="{FF2B5EF4-FFF2-40B4-BE49-F238E27FC236}">
                  <a16:creationId xmlns:a16="http://schemas.microsoft.com/office/drawing/2014/main" id="{0ADC0ADC-AEFD-4CD3-B3B6-AA2B328BF2CC}"/>
                </a:ext>
              </a:extLst>
            </p:cNvPr>
            <p:cNvSpPr/>
            <p:nvPr/>
          </p:nvSpPr>
          <p:spPr>
            <a:xfrm>
              <a:off x="9355613" y="2066545"/>
              <a:ext cx="2254885" cy="298115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a:t>
              </a:r>
            </a:p>
          </p:txBody>
        </p:sp>
        <p:grpSp>
          <p:nvGrpSpPr>
            <p:cNvPr id="15" name="Group 14">
              <a:extLst>
                <a:ext uri="{FF2B5EF4-FFF2-40B4-BE49-F238E27FC236}">
                  <a16:creationId xmlns:a16="http://schemas.microsoft.com/office/drawing/2014/main" id="{E61BA9DD-2716-4367-806E-8F691BF8CDC9}"/>
                </a:ext>
              </a:extLst>
            </p:cNvPr>
            <p:cNvGrpSpPr/>
            <p:nvPr/>
          </p:nvGrpSpPr>
          <p:grpSpPr>
            <a:xfrm>
              <a:off x="4927691" y="3874274"/>
              <a:ext cx="1757823" cy="1011049"/>
              <a:chOff x="4927691" y="3874274"/>
              <a:chExt cx="1757823" cy="1011049"/>
            </a:xfrm>
          </p:grpSpPr>
          <p:pic>
            <p:nvPicPr>
              <p:cNvPr id="37" name="Graphic 36">
                <a:extLst>
                  <a:ext uri="{FF2B5EF4-FFF2-40B4-BE49-F238E27FC236}">
                    <a16:creationId xmlns:a16="http://schemas.microsoft.com/office/drawing/2014/main" id="{A34D124D-1819-4953-B3E7-BEC72FE6E1E5}"/>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5543951" y="3874274"/>
                <a:ext cx="469900" cy="469900"/>
              </a:xfrm>
              <a:prstGeom prst="rect">
                <a:avLst/>
              </a:prstGeom>
            </p:spPr>
          </p:pic>
          <p:sp>
            <p:nvSpPr>
              <p:cNvPr id="5" name="TextBox 4">
                <a:extLst>
                  <a:ext uri="{FF2B5EF4-FFF2-40B4-BE49-F238E27FC236}">
                    <a16:creationId xmlns:a16="http://schemas.microsoft.com/office/drawing/2014/main" id="{DA3C1E42-D79B-4096-9D4D-5DFE9F28B694}"/>
                  </a:ext>
                </a:extLst>
              </p:cNvPr>
              <p:cNvSpPr txBox="1"/>
              <p:nvPr/>
            </p:nvSpPr>
            <p:spPr>
              <a:xfrm>
                <a:off x="4927691" y="4300548"/>
                <a:ext cx="1757823" cy="584775"/>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Conexão de emparelhamento</a:t>
                </a:r>
                <a:endParaRPr lang="en-US" sz="1600" dirty="0">
                  <a:ea typeface="Amazon Ember Light" panose="020B0403020204020204" pitchFamily="34" charset="0"/>
                  <a:cs typeface="Amazon Ember Light" panose="020B0403020204020204" pitchFamily="34" charset="0"/>
                </a:endParaRPr>
              </a:p>
            </p:txBody>
          </p:sp>
        </p:grpSp>
        <p:grpSp>
          <p:nvGrpSpPr>
            <p:cNvPr id="13" name="Group 12">
              <a:extLst>
                <a:ext uri="{FF2B5EF4-FFF2-40B4-BE49-F238E27FC236}">
                  <a16:creationId xmlns:a16="http://schemas.microsoft.com/office/drawing/2014/main" id="{1BB995E3-652C-4181-9DD1-DCADAF68710E}"/>
                </a:ext>
              </a:extLst>
            </p:cNvPr>
            <p:cNvGrpSpPr/>
            <p:nvPr/>
          </p:nvGrpSpPr>
          <p:grpSpPr>
            <a:xfrm>
              <a:off x="7245617" y="3874274"/>
              <a:ext cx="1625766" cy="810222"/>
              <a:chOff x="7245617" y="3874274"/>
              <a:chExt cx="1625766" cy="810222"/>
            </a:xfrm>
          </p:grpSpPr>
          <p:pic>
            <p:nvPicPr>
              <p:cNvPr id="48" name="Graphic 47">
                <a:extLst>
                  <a:ext uri="{FF2B5EF4-FFF2-40B4-BE49-F238E27FC236}">
                    <a16:creationId xmlns:a16="http://schemas.microsoft.com/office/drawing/2014/main" id="{583C536C-D126-4792-A22B-7A0F84B4E73B}"/>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7823550" y="3874274"/>
                <a:ext cx="469900" cy="469900"/>
              </a:xfrm>
              <a:prstGeom prst="rect">
                <a:avLst/>
              </a:prstGeom>
            </p:spPr>
          </p:pic>
          <p:sp>
            <p:nvSpPr>
              <p:cNvPr id="49" name="TextBox 48">
                <a:extLst>
                  <a:ext uri="{FF2B5EF4-FFF2-40B4-BE49-F238E27FC236}">
                    <a16:creationId xmlns:a16="http://schemas.microsoft.com/office/drawing/2014/main" id="{D2409534-2540-4B16-A9C2-B9BE29D22E3D}"/>
                  </a:ext>
                </a:extLst>
              </p:cNvPr>
              <p:cNvSpPr txBox="1"/>
              <p:nvPr/>
            </p:nvSpPr>
            <p:spPr>
              <a:xfrm>
                <a:off x="7245617" y="4345942"/>
                <a:ext cx="1625766" cy="338554"/>
              </a:xfrm>
              <a:prstGeom prst="rect">
                <a:avLst/>
              </a:prstGeom>
              <a:noFill/>
            </p:spPr>
            <p:txBody>
              <a:bodyPr wrap="none" rtlCol="0">
                <a:spAutoFit/>
              </a:bodyPr>
              <a:lstStyle/>
              <a:p>
                <a:pPr algn="ctr" rtl="0"/>
                <a:r>
                  <a:rPr lang="pt-BR" sz="1600">
                    <a:ea typeface="Amazon Ember Light" panose="020B0403020204020204" pitchFamily="34" charset="0"/>
                    <a:cs typeface="Amazon Ember Light" panose="020B0403020204020204" pitchFamily="34" charset="0"/>
                  </a:rPr>
                  <a:t>Instância MySQL</a:t>
                </a:r>
              </a:p>
            </p:txBody>
          </p:sp>
        </p:grpSp>
        <p:cxnSp>
          <p:nvCxnSpPr>
            <p:cNvPr id="17" name="Straight Connector 16">
              <a:extLst>
                <a:ext uri="{FF2B5EF4-FFF2-40B4-BE49-F238E27FC236}">
                  <a16:creationId xmlns:a16="http://schemas.microsoft.com/office/drawing/2014/main" id="{819F6C57-75D0-4EDB-9C28-6F9CECE73DE5}"/>
                </a:ext>
              </a:extLst>
            </p:cNvPr>
            <p:cNvCxnSpPr>
              <a:stCxn id="35" idx="3"/>
              <a:endCxn id="37" idx="1"/>
            </p:cNvCxnSpPr>
            <p:nvPr/>
          </p:nvCxnSpPr>
          <p:spPr>
            <a:xfrm>
              <a:off x="3830965" y="4109224"/>
              <a:ext cx="171298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05ACA07-F90C-4D70-9363-10F37AAB6587}"/>
                </a:ext>
              </a:extLst>
            </p:cNvPr>
            <p:cNvCxnSpPr>
              <a:stCxn id="37" idx="3"/>
              <a:endCxn id="48" idx="1"/>
            </p:cNvCxnSpPr>
            <p:nvPr/>
          </p:nvCxnSpPr>
          <p:spPr>
            <a:xfrm>
              <a:off x="6013851" y="4109224"/>
              <a:ext cx="180969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33993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527801" y="2172918"/>
            <a:ext cx="5245100" cy="3770682"/>
          </a:xfrm>
        </p:spPr>
        <p:txBody>
          <a:bodyPr rtlCol="0"/>
          <a:lstStyle/>
          <a:p>
            <a:pPr rtl="0"/>
            <a:r>
              <a:rPr lang="pt-BR" dirty="0">
                <a:solidFill>
                  <a:srgbClr val="FFFFFF"/>
                </a:solidFill>
                <a:ea typeface="Amazon Ember" panose="02000000000000000000" pitchFamily="2" charset="0"/>
              </a:rPr>
              <a:t>Começar o Módulo 7 – Laboratório guiado: Criar uma conexão </a:t>
            </a:r>
            <a:r>
              <a:rPr lang="pt-BR" dirty="0" smtClean="0">
                <a:solidFill>
                  <a:srgbClr val="FFFFFF"/>
                </a:solidFill>
                <a:ea typeface="Amazon Ember" panose="02000000000000000000" pitchFamily="2" charset="0"/>
              </a:rPr>
              <a:t/>
            </a:r>
            <a:br>
              <a:rPr lang="pt-BR" dirty="0" smtClean="0">
                <a:solidFill>
                  <a:srgbClr val="FFFFFF"/>
                </a:solidFill>
                <a:ea typeface="Amazon Ember" panose="02000000000000000000" pitchFamily="2" charset="0"/>
              </a:rPr>
            </a:br>
            <a:r>
              <a:rPr lang="pt-BR" dirty="0" smtClean="0">
                <a:solidFill>
                  <a:srgbClr val="FFFFFF"/>
                </a:solidFill>
                <a:ea typeface="Amazon Ember" panose="02000000000000000000" pitchFamily="2" charset="0"/>
              </a:rPr>
              <a:t>de </a:t>
            </a:r>
            <a:r>
              <a:rPr lang="pt-BR" dirty="0">
                <a:solidFill>
                  <a:srgbClr val="FFFFFF"/>
                </a:solidFill>
                <a:ea typeface="Amazon Ember" panose="02000000000000000000" pitchFamily="2" charset="0"/>
              </a:rPr>
              <a:t>emparelhamento de VPC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242520" y="1036459"/>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Aproximadamente 20 minutos</a:t>
            </a:r>
          </a:p>
        </p:txBody>
      </p:sp>
    </p:spTree>
    <p:custDataLst>
      <p:tags r:id="rId1"/>
    </p:custDataLst>
    <p:extLst>
      <p:ext uri="{BB962C8B-B14F-4D97-AF65-F5344CB8AC3E}">
        <p14:creationId xmlns:p14="http://schemas.microsoft.com/office/powerpoint/2010/main" val="58919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buNone/>
            </a:pPr>
            <a:r>
              <a:rPr lang="pt-BR" dirty="0"/>
              <a:t>Ao final deste módulo, você deverá ser capaz de:</a:t>
            </a:r>
            <a:endParaRPr lang="en-US" dirty="0">
              <a:latin typeface="+mn-lt"/>
            </a:endParaRPr>
          </a:p>
          <a:p>
            <a:pPr rtl="0"/>
            <a:r>
              <a:rPr lang="pt-BR" sz="2400" dirty="0">
                <a:latin typeface="+mn-lt"/>
              </a:rPr>
              <a:t>Descrever como conectar uma rede </a:t>
            </a:r>
            <a:r>
              <a:rPr lang="pt-BR" sz="2400" dirty="0" err="1">
                <a:latin typeface="+mn-lt"/>
              </a:rPr>
              <a:t>on-premises</a:t>
            </a:r>
            <a:r>
              <a:rPr lang="pt-BR" sz="2400" dirty="0">
                <a:latin typeface="+mn-lt"/>
              </a:rPr>
              <a:t> à nuvem </a:t>
            </a:r>
            <a:r>
              <a:rPr lang="pt-BR" sz="2400" dirty="0" smtClean="0">
                <a:latin typeface="+mn-lt"/>
              </a:rPr>
              <a:t/>
            </a:r>
            <a:br>
              <a:rPr lang="pt-BR" sz="2400" dirty="0" smtClean="0">
                <a:latin typeface="+mn-lt"/>
              </a:rPr>
            </a:br>
            <a:r>
              <a:rPr lang="pt-BR" sz="2400" dirty="0" err="1" smtClean="0">
                <a:latin typeface="+mn-lt"/>
              </a:rPr>
              <a:t>Amazon</a:t>
            </a:r>
            <a:r>
              <a:rPr lang="pt-BR" sz="2400" dirty="0" smtClean="0">
                <a:latin typeface="+mn-lt"/>
              </a:rPr>
              <a:t> </a:t>
            </a:r>
            <a:r>
              <a:rPr lang="pt-BR" sz="2400" dirty="0">
                <a:latin typeface="+mn-lt"/>
              </a:rPr>
              <a:t>Web Services (AWS)</a:t>
            </a:r>
          </a:p>
          <a:p>
            <a:pPr rtl="0"/>
            <a:r>
              <a:rPr lang="pt-BR" sz="2400" dirty="0">
                <a:latin typeface="+mn-lt"/>
              </a:rPr>
              <a:t>Descrever como conectar </a:t>
            </a:r>
            <a:r>
              <a:rPr lang="pt-BR" sz="2400" dirty="0" err="1">
                <a:latin typeface="+mn-lt"/>
              </a:rPr>
              <a:t>VPCs</a:t>
            </a:r>
            <a:r>
              <a:rPr lang="pt-BR" sz="2400" dirty="0">
                <a:latin typeface="+mn-lt"/>
              </a:rPr>
              <a:t> à Nuvem AWS</a:t>
            </a:r>
          </a:p>
          <a:p>
            <a:pPr rtl="0"/>
            <a:r>
              <a:rPr lang="pt-BR" sz="2400" dirty="0">
                <a:latin typeface="+mn-lt"/>
              </a:rPr>
              <a:t>Conectar </a:t>
            </a:r>
            <a:r>
              <a:rPr lang="pt-BR" sz="2400" dirty="0" err="1">
                <a:latin typeface="+mn-lt"/>
              </a:rPr>
              <a:t>VPCs</a:t>
            </a:r>
            <a:r>
              <a:rPr lang="pt-BR" sz="2400" dirty="0">
                <a:latin typeface="+mn-lt"/>
              </a:rPr>
              <a:t> à Nuvem AWS usando emparelhamento de VPC</a:t>
            </a:r>
          </a:p>
          <a:p>
            <a:pPr rtl="0"/>
            <a:r>
              <a:rPr lang="pt-BR" sz="2400" dirty="0">
                <a:latin typeface="+mn-lt"/>
              </a:rPr>
              <a:t>Descrever como dimensionar </a:t>
            </a:r>
            <a:r>
              <a:rPr lang="pt-BR" sz="2400" dirty="0" err="1">
                <a:latin typeface="+mn-lt"/>
              </a:rPr>
              <a:t>VPCs</a:t>
            </a:r>
            <a:r>
              <a:rPr lang="pt-BR" sz="2400" dirty="0">
                <a:latin typeface="+mn-lt"/>
              </a:rPr>
              <a:t> na Nuvem AWS</a:t>
            </a:r>
          </a:p>
          <a:p>
            <a:pPr rtl="0"/>
            <a:r>
              <a:rPr lang="pt-BR" sz="2400" dirty="0">
                <a:latin typeface="+mn-lt"/>
              </a:rPr>
              <a:t>Descrever como conectar </a:t>
            </a:r>
            <a:r>
              <a:rPr lang="pt-BR" sz="2400" dirty="0" err="1">
                <a:latin typeface="+mn-lt"/>
              </a:rPr>
              <a:t>VPCs</a:t>
            </a:r>
            <a:r>
              <a:rPr lang="pt-BR" sz="2400" dirty="0">
                <a:latin typeface="+mn-lt"/>
              </a:rPr>
              <a:t> a serviços compatíveis da AWS</a:t>
            </a:r>
            <a:endParaRPr lang="en-US" dirty="0">
              <a:latin typeface="+mn-lt"/>
            </a:endParaRP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633024"/>
            <a:ext cx="3429000" cy="2017734"/>
          </a:xfrm>
        </p:spPr>
        <p:txBody>
          <a:bodyPr rtlCol="0"/>
          <a:lstStyle/>
          <a:p>
            <a:pPr rtl="0"/>
            <a:r>
              <a:rPr lang="pt-BR" sz="4000" dirty="0">
                <a:latin typeface="+mj-lt"/>
              </a:rPr>
              <a:t>Resumo do laboratório guiado: </a:t>
            </a:r>
            <a:r>
              <a:rPr lang="en-US" sz="4000" dirty="0" smtClean="0">
                <a:latin typeface="+mj-lt"/>
              </a:rPr>
              <a:t/>
            </a:r>
            <a:br>
              <a:rPr lang="en-US" sz="4000" dirty="0" smtClean="0">
                <a:latin typeface="+mj-lt"/>
              </a:rPr>
            </a:br>
            <a:r>
              <a:rPr lang="pt-BR" sz="4000" dirty="0">
                <a:latin typeface="+mj-lt"/>
              </a:rPr>
              <a:t>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3349340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rtlCol="0">
            <a:normAutofit/>
          </a:bodyPr>
          <a:lstStyle/>
          <a:p>
            <a:pPr rtl="0"/>
            <a:r>
              <a:rPr lang="pt-BR" b="1">
                <a:latin typeface="+mn-lt"/>
              </a:rPr>
              <a:t>Módulo 7: Conectar redes</a:t>
            </a:r>
          </a:p>
        </p:txBody>
      </p:sp>
      <p:sp>
        <p:nvSpPr>
          <p:cNvPr id="2" name="Title 1"/>
          <p:cNvSpPr>
            <a:spLocks noGrp="1"/>
          </p:cNvSpPr>
          <p:nvPr>
            <p:ph type="title"/>
          </p:nvPr>
        </p:nvSpPr>
        <p:spPr>
          <a:xfrm>
            <a:off x="419100" y="3191940"/>
            <a:ext cx="11353800" cy="1049860"/>
          </a:xfrm>
        </p:spPr>
        <p:txBody>
          <a:bodyPr rtlCol="0">
            <a:noAutofit/>
          </a:bodyPr>
          <a:lstStyle/>
          <a:p>
            <a:pPr rtl="0"/>
            <a:r>
              <a:rPr lang="pt-BR" sz="4000" dirty="0">
                <a:latin typeface="+mj-lt"/>
              </a:rPr>
              <a:t>Seção 5: Dimensionar sua rede da VPC com </a:t>
            </a:r>
            <a:r>
              <a:rPr lang="pt-BR" sz="4000" dirty="0" smtClean="0">
                <a:latin typeface="+mj-lt"/>
              </a:rPr>
              <a:t/>
            </a:r>
            <a:br>
              <a:rPr lang="pt-BR" sz="4000" dirty="0" smtClean="0">
                <a:latin typeface="+mj-lt"/>
              </a:rPr>
            </a:br>
            <a:r>
              <a:rPr lang="pt-BR" sz="4000" dirty="0" smtClean="0">
                <a:latin typeface="+mj-lt"/>
              </a:rPr>
              <a:t>o </a:t>
            </a:r>
            <a:r>
              <a:rPr lang="pt-BR" sz="4000" dirty="0">
                <a:latin typeface="+mj-lt"/>
              </a:rPr>
              <a:t>AWS Transit Gateway</a:t>
            </a:r>
          </a:p>
        </p:txBody>
      </p:sp>
    </p:spTree>
    <p:custDataLst>
      <p:tags r:id="rId1"/>
    </p:custDataLst>
    <p:extLst>
      <p:ext uri="{BB962C8B-B14F-4D97-AF65-F5344CB8AC3E}">
        <p14:creationId xmlns:p14="http://schemas.microsoft.com/office/powerpoint/2010/main" val="664786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B4F6F-252A-40DF-BD96-7E6CC5BFAC4E}"/>
              </a:ext>
            </a:extLst>
          </p:cNvPr>
          <p:cNvSpPr>
            <a:spLocks noGrp="1"/>
          </p:cNvSpPr>
          <p:nvPr>
            <p:ph type="title"/>
          </p:nvPr>
        </p:nvSpPr>
        <p:spPr>
          <a:xfrm>
            <a:off x="419100" y="365125"/>
            <a:ext cx="9170044" cy="474119"/>
          </a:xfrm>
        </p:spPr>
        <p:txBody>
          <a:bodyPr rtlCol="0"/>
          <a:lstStyle/>
          <a:p>
            <a:pPr rtl="0"/>
            <a:r>
              <a:rPr lang="pt-BR" sz="3600" dirty="0"/>
              <a:t>Necessidade de dimensionar redes </a:t>
            </a:r>
            <a:r>
              <a:rPr lang="pt-BR" sz="3600" dirty="0" smtClean="0"/>
              <a:t/>
            </a:r>
            <a:br>
              <a:rPr lang="pt-BR" sz="3600" dirty="0" smtClean="0"/>
            </a:br>
            <a:r>
              <a:rPr lang="pt-BR" sz="3600" dirty="0" smtClean="0"/>
              <a:t>em </a:t>
            </a:r>
            <a:r>
              <a:rPr lang="pt-BR" sz="3600" dirty="0"/>
              <a:t>várias </a:t>
            </a:r>
            <a:r>
              <a:rPr lang="pt-BR" sz="3600" dirty="0" err="1"/>
              <a:t>VPCs</a:t>
            </a:r>
            <a:endParaRPr lang="pt-BR" sz="3600" dirty="0"/>
          </a:p>
        </p:txBody>
      </p:sp>
      <p:sp>
        <p:nvSpPr>
          <p:cNvPr id="101" name="TextBox 100">
            <a:extLst>
              <a:ext uri="{FF2B5EF4-FFF2-40B4-BE49-F238E27FC236}">
                <a16:creationId xmlns:a16="http://schemas.microsoft.com/office/drawing/2014/main" id="{6B1F4F2B-1D0E-4626-A45E-099704699B85}"/>
              </a:ext>
            </a:extLst>
          </p:cNvPr>
          <p:cNvSpPr txBox="1"/>
          <p:nvPr/>
        </p:nvSpPr>
        <p:spPr>
          <a:xfrm>
            <a:off x="2339542" y="1285888"/>
            <a:ext cx="202651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Disto...</a:t>
            </a:r>
          </a:p>
        </p:txBody>
      </p:sp>
      <p:grpSp>
        <p:nvGrpSpPr>
          <p:cNvPr id="100" name="Group 99" descr="a complicated networking environment with multiple vpn connections and multiple vpc peering connections between multiple vpcs.">
            <a:extLst>
              <a:ext uri="{FF2B5EF4-FFF2-40B4-BE49-F238E27FC236}">
                <a16:creationId xmlns:a16="http://schemas.microsoft.com/office/drawing/2014/main" id="{351C814D-C4F4-4509-AD85-7EC5467F4834}"/>
              </a:ext>
              <a:ext uri="{C183D7F6-B498-43B3-948B-1728B52AA6E4}">
                <adec:decorative xmlns="" xmlns:adec="http://schemas.microsoft.com/office/drawing/2017/decorative" val="0"/>
              </a:ext>
            </a:extLst>
          </p:cNvPr>
          <p:cNvGrpSpPr/>
          <p:nvPr/>
        </p:nvGrpSpPr>
        <p:grpSpPr>
          <a:xfrm>
            <a:off x="166628" y="1973584"/>
            <a:ext cx="6203099" cy="3722215"/>
            <a:chOff x="-347935" y="1247350"/>
            <a:chExt cx="6203099" cy="3722215"/>
          </a:xfrm>
        </p:grpSpPr>
        <p:cxnSp>
          <p:nvCxnSpPr>
            <p:cNvPr id="85" name="Straight Connector 84">
              <a:extLst>
                <a:ext uri="{FF2B5EF4-FFF2-40B4-BE49-F238E27FC236}">
                  <a16:creationId xmlns:a16="http://schemas.microsoft.com/office/drawing/2014/main" id="{3E277027-34D3-4104-8992-D1B8CB82EA14}"/>
                </a:ext>
              </a:extLst>
            </p:cNvPr>
            <p:cNvCxnSpPr>
              <a:cxnSpLocks/>
              <a:stCxn id="40" idx="2"/>
              <a:endCxn id="34" idx="1"/>
            </p:cNvCxnSpPr>
            <p:nvPr/>
          </p:nvCxnSpPr>
          <p:spPr>
            <a:xfrm>
              <a:off x="3465212" y="3043433"/>
              <a:ext cx="590738" cy="101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D8E029-7980-42C0-89D8-DDA412B3C51B}"/>
                </a:ext>
              </a:extLst>
            </p:cNvPr>
            <p:cNvCxnSpPr>
              <a:cxnSpLocks/>
              <a:stCxn id="22" idx="2"/>
              <a:endCxn id="28" idx="1"/>
            </p:cNvCxnSpPr>
            <p:nvPr/>
          </p:nvCxnSpPr>
          <p:spPr>
            <a:xfrm>
              <a:off x="1588711" y="3043433"/>
              <a:ext cx="744553" cy="101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95A5AD-11A1-4413-ADF6-9BB304E12C21}"/>
                </a:ext>
              </a:extLst>
            </p:cNvPr>
            <p:cNvCxnSpPr>
              <a:stCxn id="8" idx="2"/>
              <a:endCxn id="40" idx="1"/>
            </p:cNvCxnSpPr>
            <p:nvPr/>
          </p:nvCxnSpPr>
          <p:spPr>
            <a:xfrm>
              <a:off x="2561872" y="1832126"/>
              <a:ext cx="674740" cy="982707"/>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631727FE-2711-4405-AEF9-283733C78B03}"/>
                </a:ext>
              </a:extLst>
            </p:cNvPr>
            <p:cNvSpPr/>
            <p:nvPr/>
          </p:nvSpPr>
          <p:spPr>
            <a:xfrm>
              <a:off x="2567291" y="1247350"/>
              <a:ext cx="2693826" cy="3722215"/>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A6B86"/>
                </a:solidFill>
                <a:effectLst/>
                <a:uLnTx/>
                <a:uFillTx/>
                <a:latin typeface="Arial" panose="020B0604020202020204"/>
                <a:ea typeface="+mn-ea"/>
                <a:cs typeface="+mn-cs"/>
              </a:endParaRPr>
            </a:p>
          </p:txBody>
        </p:sp>
        <p:grpSp>
          <p:nvGrpSpPr>
            <p:cNvPr id="18" name="Group 17">
              <a:extLst>
                <a:ext uri="{FF2B5EF4-FFF2-40B4-BE49-F238E27FC236}">
                  <a16:creationId xmlns:a16="http://schemas.microsoft.com/office/drawing/2014/main" id="{D9CD781F-AE21-401F-945D-426EAA6E128C}"/>
                </a:ext>
              </a:extLst>
            </p:cNvPr>
            <p:cNvGrpSpPr/>
            <p:nvPr/>
          </p:nvGrpSpPr>
          <p:grpSpPr>
            <a:xfrm>
              <a:off x="-347935" y="3652045"/>
              <a:ext cx="1523436" cy="1075182"/>
              <a:chOff x="5944230" y="4341029"/>
              <a:chExt cx="1523436" cy="1075182"/>
            </a:xfrm>
          </p:grpSpPr>
          <p:pic>
            <p:nvPicPr>
              <p:cNvPr id="7" name="Graphic 6">
                <a:extLst>
                  <a:ext uri="{FF2B5EF4-FFF2-40B4-BE49-F238E27FC236}">
                    <a16:creationId xmlns:a16="http://schemas.microsoft.com/office/drawing/2014/main" id="{710C3329-2E58-434D-B1B8-72955496FE0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477346" y="4341029"/>
                <a:ext cx="457200" cy="457200"/>
              </a:xfrm>
              <a:prstGeom prst="rect">
                <a:avLst/>
              </a:prstGeom>
            </p:spPr>
          </p:pic>
          <p:sp>
            <p:nvSpPr>
              <p:cNvPr id="10" name="TextBox 9">
                <a:extLst>
                  <a:ext uri="{FF2B5EF4-FFF2-40B4-BE49-F238E27FC236}">
                    <a16:creationId xmlns:a16="http://schemas.microsoft.com/office/drawing/2014/main" id="{68B674AE-F3D1-43E7-8A0E-967819F45F66}"/>
                  </a:ext>
                </a:extLst>
              </p:cNvPr>
              <p:cNvSpPr txBox="1"/>
              <p:nvPr/>
            </p:nvSpPr>
            <p:spPr>
              <a:xfrm>
                <a:off x="5944230" y="4831436"/>
                <a:ext cx="152343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1" name="Group 20">
              <a:extLst>
                <a:ext uri="{FF2B5EF4-FFF2-40B4-BE49-F238E27FC236}">
                  <a16:creationId xmlns:a16="http://schemas.microsoft.com/office/drawing/2014/main" id="{09343D9B-DCA1-4862-8479-6EE676AA8A7A}"/>
                </a:ext>
              </a:extLst>
            </p:cNvPr>
            <p:cNvGrpSpPr/>
            <p:nvPr/>
          </p:nvGrpSpPr>
          <p:grpSpPr>
            <a:xfrm>
              <a:off x="965730" y="2586233"/>
              <a:ext cx="1245962" cy="1041975"/>
              <a:chOff x="6199494" y="4341029"/>
              <a:chExt cx="1245962" cy="1041975"/>
            </a:xfrm>
          </p:grpSpPr>
          <p:pic>
            <p:nvPicPr>
              <p:cNvPr id="22" name="Graphic 21">
                <a:extLst>
                  <a:ext uri="{FF2B5EF4-FFF2-40B4-BE49-F238E27FC236}">
                    <a16:creationId xmlns:a16="http://schemas.microsoft.com/office/drawing/2014/main" id="{54C93184-1FE8-468B-8F67-0ABF515E0184}"/>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593875" y="4341029"/>
                <a:ext cx="457200" cy="457200"/>
              </a:xfrm>
              <a:prstGeom prst="rect">
                <a:avLst/>
              </a:prstGeom>
            </p:spPr>
          </p:pic>
          <p:sp>
            <p:nvSpPr>
              <p:cNvPr id="23" name="TextBox 22">
                <a:extLst>
                  <a:ext uri="{FF2B5EF4-FFF2-40B4-BE49-F238E27FC236}">
                    <a16:creationId xmlns:a16="http://schemas.microsoft.com/office/drawing/2014/main" id="{752A7D28-466A-4480-89DD-6552E1CF0B2D}"/>
                  </a:ext>
                </a:extLst>
              </p:cNvPr>
              <p:cNvSpPr txBox="1"/>
              <p:nvPr/>
            </p:nvSpPr>
            <p:spPr>
              <a:xfrm>
                <a:off x="6199494" y="4798229"/>
                <a:ext cx="124596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4" name="Group 23">
              <a:extLst>
                <a:ext uri="{FF2B5EF4-FFF2-40B4-BE49-F238E27FC236}">
                  <a16:creationId xmlns:a16="http://schemas.microsoft.com/office/drawing/2014/main" id="{382E9498-09CD-42E3-8C9F-D95885950E88}"/>
                </a:ext>
              </a:extLst>
            </p:cNvPr>
            <p:cNvGrpSpPr/>
            <p:nvPr/>
          </p:nvGrpSpPr>
          <p:grpSpPr>
            <a:xfrm>
              <a:off x="965730" y="1374926"/>
              <a:ext cx="1245962" cy="1063970"/>
              <a:chOff x="6199494" y="4341029"/>
              <a:chExt cx="1245962" cy="1063970"/>
            </a:xfrm>
          </p:grpSpPr>
          <p:pic>
            <p:nvPicPr>
              <p:cNvPr id="25" name="Graphic 24">
                <a:extLst>
                  <a:ext uri="{FF2B5EF4-FFF2-40B4-BE49-F238E27FC236}">
                    <a16:creationId xmlns:a16="http://schemas.microsoft.com/office/drawing/2014/main" id="{2B6B8219-A9E5-4891-B2FC-AA5C95FDCBA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593875" y="4341029"/>
                <a:ext cx="457200" cy="457200"/>
              </a:xfrm>
              <a:prstGeom prst="rect">
                <a:avLst/>
              </a:prstGeom>
            </p:spPr>
          </p:pic>
          <p:sp>
            <p:nvSpPr>
              <p:cNvPr id="26" name="TextBox 25">
                <a:extLst>
                  <a:ext uri="{FF2B5EF4-FFF2-40B4-BE49-F238E27FC236}">
                    <a16:creationId xmlns:a16="http://schemas.microsoft.com/office/drawing/2014/main" id="{330D10B5-BB69-435B-A9CB-3C6CF17C14BE}"/>
                  </a:ext>
                </a:extLst>
              </p:cNvPr>
              <p:cNvSpPr txBox="1"/>
              <p:nvPr/>
            </p:nvSpPr>
            <p:spPr>
              <a:xfrm>
                <a:off x="6199494" y="4820224"/>
                <a:ext cx="124596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9" name="Group 18">
              <a:extLst>
                <a:ext uri="{FF2B5EF4-FFF2-40B4-BE49-F238E27FC236}">
                  <a16:creationId xmlns:a16="http://schemas.microsoft.com/office/drawing/2014/main" id="{001FAF64-31D8-44CD-9E13-58A23F3727FE}"/>
                </a:ext>
              </a:extLst>
            </p:cNvPr>
            <p:cNvGrpSpPr/>
            <p:nvPr/>
          </p:nvGrpSpPr>
          <p:grpSpPr>
            <a:xfrm>
              <a:off x="2099256" y="1374926"/>
              <a:ext cx="925234" cy="1041975"/>
              <a:chOff x="8651372" y="2038184"/>
              <a:chExt cx="925234" cy="1041975"/>
            </a:xfrm>
          </p:grpSpPr>
          <p:pic>
            <p:nvPicPr>
              <p:cNvPr id="8" name="Graphic 7">
                <a:extLst>
                  <a:ext uri="{FF2B5EF4-FFF2-40B4-BE49-F238E27FC236}">
                    <a16:creationId xmlns:a16="http://schemas.microsoft.com/office/drawing/2014/main" id="{3EA2BB6A-0FA0-4EAA-9044-EF5D28C312A9}"/>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885388" y="2038184"/>
                <a:ext cx="457200" cy="457200"/>
              </a:xfrm>
              <a:prstGeom prst="rect">
                <a:avLst/>
              </a:prstGeom>
            </p:spPr>
          </p:pic>
          <p:sp>
            <p:nvSpPr>
              <p:cNvPr id="12" name="TextBox 11">
                <a:extLst>
                  <a:ext uri="{FF2B5EF4-FFF2-40B4-BE49-F238E27FC236}">
                    <a16:creationId xmlns:a16="http://schemas.microsoft.com/office/drawing/2014/main" id="{E0242C89-20E7-4AE0-9172-648E4AE7505A}"/>
                  </a:ext>
                </a:extLst>
              </p:cNvPr>
              <p:cNvSpPr txBox="1"/>
              <p:nvPr/>
            </p:nvSpPr>
            <p:spPr>
              <a:xfrm>
                <a:off x="8651372" y="2495384"/>
                <a:ext cx="925234"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7" name="Group 26">
              <a:extLst>
                <a:ext uri="{FF2B5EF4-FFF2-40B4-BE49-F238E27FC236}">
                  <a16:creationId xmlns:a16="http://schemas.microsoft.com/office/drawing/2014/main" id="{5D2F0C3B-FB4E-4C39-97ED-496291A19E75}"/>
                </a:ext>
              </a:extLst>
            </p:cNvPr>
            <p:cNvGrpSpPr/>
            <p:nvPr/>
          </p:nvGrpSpPr>
          <p:grpSpPr>
            <a:xfrm>
              <a:off x="2099240" y="3825594"/>
              <a:ext cx="925250" cy="1038093"/>
              <a:chOff x="8651364" y="2038184"/>
              <a:chExt cx="925250" cy="1038093"/>
            </a:xfrm>
          </p:grpSpPr>
          <p:pic>
            <p:nvPicPr>
              <p:cNvPr id="28" name="Graphic 27">
                <a:extLst>
                  <a:ext uri="{FF2B5EF4-FFF2-40B4-BE49-F238E27FC236}">
                    <a16:creationId xmlns:a16="http://schemas.microsoft.com/office/drawing/2014/main" id="{CE6538CB-7715-467C-ADF0-A76CECDB5C9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885388" y="2038184"/>
                <a:ext cx="457200" cy="457200"/>
              </a:xfrm>
              <a:prstGeom prst="rect">
                <a:avLst/>
              </a:prstGeom>
            </p:spPr>
          </p:pic>
          <p:sp>
            <p:nvSpPr>
              <p:cNvPr id="29" name="TextBox 28">
                <a:extLst>
                  <a:ext uri="{FF2B5EF4-FFF2-40B4-BE49-F238E27FC236}">
                    <a16:creationId xmlns:a16="http://schemas.microsoft.com/office/drawing/2014/main" id="{7C364C2E-071C-4425-A3ED-AF8B0C5B9AA8}"/>
                  </a:ext>
                </a:extLst>
              </p:cNvPr>
              <p:cNvSpPr txBox="1"/>
              <p:nvPr/>
            </p:nvSpPr>
            <p:spPr>
              <a:xfrm>
                <a:off x="8651364" y="2491502"/>
                <a:ext cx="925250"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0" name="Group 19">
              <a:extLst>
                <a:ext uri="{FF2B5EF4-FFF2-40B4-BE49-F238E27FC236}">
                  <a16:creationId xmlns:a16="http://schemas.microsoft.com/office/drawing/2014/main" id="{068B00C6-59B6-4731-83BB-6F0974FE043F}"/>
                </a:ext>
              </a:extLst>
            </p:cNvPr>
            <p:cNvGrpSpPr/>
            <p:nvPr/>
          </p:nvGrpSpPr>
          <p:grpSpPr>
            <a:xfrm>
              <a:off x="1968026" y="2586233"/>
              <a:ext cx="1101458" cy="1091875"/>
              <a:chOff x="8828276" y="4878619"/>
              <a:chExt cx="1101458" cy="1091875"/>
            </a:xfrm>
          </p:grpSpPr>
          <p:pic>
            <p:nvPicPr>
              <p:cNvPr id="5" name="Graphic 4">
                <a:extLst>
                  <a:ext uri="{FF2B5EF4-FFF2-40B4-BE49-F238E27FC236}">
                    <a16:creationId xmlns:a16="http://schemas.microsoft.com/office/drawing/2014/main" id="{F24D5633-6246-4BE3-9C7C-21159F43B54D}"/>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251148" y="4878619"/>
                <a:ext cx="457200" cy="457200"/>
              </a:xfrm>
              <a:prstGeom prst="rect">
                <a:avLst/>
              </a:prstGeom>
            </p:spPr>
          </p:pic>
          <p:sp>
            <p:nvSpPr>
              <p:cNvPr id="11" name="TextBox 10">
                <a:extLst>
                  <a:ext uri="{FF2B5EF4-FFF2-40B4-BE49-F238E27FC236}">
                    <a16:creationId xmlns:a16="http://schemas.microsoft.com/office/drawing/2014/main" id="{6211E203-CB71-4665-9BB7-66052F3F64D9}"/>
                  </a:ext>
                </a:extLst>
              </p:cNvPr>
              <p:cNvSpPr txBox="1"/>
              <p:nvPr/>
            </p:nvSpPr>
            <p:spPr>
              <a:xfrm>
                <a:off x="8828276" y="5324163"/>
                <a:ext cx="1101458" cy="646331"/>
              </a:xfrm>
              <a:prstGeom prst="rect">
                <a:avLst/>
              </a:prstGeom>
              <a:solidFill>
                <a:schemeClr val="bg1"/>
              </a:solidFill>
            </p:spPr>
            <p:txBody>
              <a:bodyPr wrap="square" rtlCol="0">
                <a:spAutoFit/>
              </a:bodyPr>
              <a:lstStyle/>
              <a:p>
                <a:pPr algn="ctr">
                  <a:defRPr/>
                </a:pPr>
                <a:r>
                  <a:rPr lang="pt-BR" sz="1200" dirty="0" err="1"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Empare-lhamento</a:t>
                </a:r>
                <a:r>
                  <a:rPr lang="pt-BR" sz="12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t>
                </a:r>
                <a:br>
                  <a:rPr lang="pt-BR" sz="12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VPC</a:t>
                </a:r>
                <a:endParaRPr lang="en-US"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6" name="Group 35">
              <a:extLst>
                <a:ext uri="{FF2B5EF4-FFF2-40B4-BE49-F238E27FC236}">
                  <a16:creationId xmlns:a16="http://schemas.microsoft.com/office/drawing/2014/main" id="{A6D15B0B-859D-423D-AE8F-5A1326876FBE}"/>
                </a:ext>
              </a:extLst>
            </p:cNvPr>
            <p:cNvGrpSpPr/>
            <p:nvPr/>
          </p:nvGrpSpPr>
          <p:grpSpPr>
            <a:xfrm>
              <a:off x="2925313" y="1374926"/>
              <a:ext cx="895912" cy="1125526"/>
              <a:chOff x="9005416" y="4878619"/>
              <a:chExt cx="895912" cy="1125526"/>
            </a:xfrm>
          </p:grpSpPr>
          <p:pic>
            <p:nvPicPr>
              <p:cNvPr id="37" name="Graphic 36">
                <a:extLst>
                  <a:ext uri="{FF2B5EF4-FFF2-40B4-BE49-F238E27FC236}">
                    <a16:creationId xmlns:a16="http://schemas.microsoft.com/office/drawing/2014/main" id="{5D24B654-D994-4CE8-88CC-9AF56B0D89DE}"/>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251148" y="4878619"/>
                <a:ext cx="457200" cy="457200"/>
              </a:xfrm>
              <a:prstGeom prst="rect">
                <a:avLst/>
              </a:prstGeom>
            </p:spPr>
          </p:pic>
          <p:sp>
            <p:nvSpPr>
              <p:cNvPr id="38" name="TextBox 37">
                <a:extLst>
                  <a:ext uri="{FF2B5EF4-FFF2-40B4-BE49-F238E27FC236}">
                    <a16:creationId xmlns:a16="http://schemas.microsoft.com/office/drawing/2014/main" id="{A0ACF4DA-0130-49E6-A254-67D76974ED1C}"/>
                  </a:ext>
                </a:extLst>
              </p:cNvPr>
              <p:cNvSpPr txBox="1"/>
              <p:nvPr/>
            </p:nvSpPr>
            <p:spPr>
              <a:xfrm>
                <a:off x="9005416" y="5357814"/>
                <a:ext cx="895912" cy="6463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Empare-lhamento</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 VPC</a:t>
                </a:r>
                <a:endParaRPr kumimoji="0" lang="en-US" sz="12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5" name="Group 44">
              <a:extLst>
                <a:ext uri="{FF2B5EF4-FFF2-40B4-BE49-F238E27FC236}">
                  <a16:creationId xmlns:a16="http://schemas.microsoft.com/office/drawing/2014/main" id="{303750B7-0F3C-4832-AE49-DEBE5CFDC9BA}"/>
                </a:ext>
              </a:extLst>
            </p:cNvPr>
            <p:cNvGrpSpPr/>
            <p:nvPr/>
          </p:nvGrpSpPr>
          <p:grpSpPr>
            <a:xfrm>
              <a:off x="2925313" y="3825594"/>
              <a:ext cx="997512" cy="1103531"/>
              <a:chOff x="9005416" y="4878619"/>
              <a:chExt cx="997512" cy="1103531"/>
            </a:xfrm>
          </p:grpSpPr>
          <p:pic>
            <p:nvPicPr>
              <p:cNvPr id="46" name="Graphic 45">
                <a:extLst>
                  <a:ext uri="{FF2B5EF4-FFF2-40B4-BE49-F238E27FC236}">
                    <a16:creationId xmlns:a16="http://schemas.microsoft.com/office/drawing/2014/main" id="{D8A0C3E1-20CB-470D-A8B7-E1A37133626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251148" y="4878619"/>
                <a:ext cx="457200" cy="457200"/>
              </a:xfrm>
              <a:prstGeom prst="rect">
                <a:avLst/>
              </a:prstGeom>
            </p:spPr>
          </p:pic>
          <p:sp>
            <p:nvSpPr>
              <p:cNvPr id="47" name="TextBox 46">
                <a:extLst>
                  <a:ext uri="{FF2B5EF4-FFF2-40B4-BE49-F238E27FC236}">
                    <a16:creationId xmlns:a16="http://schemas.microsoft.com/office/drawing/2014/main" id="{F6A11394-5E9D-4EE9-AECE-4BD443AC3DC4}"/>
                  </a:ext>
                </a:extLst>
              </p:cNvPr>
              <p:cNvSpPr txBox="1"/>
              <p:nvPr/>
            </p:nvSpPr>
            <p:spPr>
              <a:xfrm>
                <a:off x="9005416" y="5335819"/>
                <a:ext cx="997512" cy="646331"/>
              </a:xfrm>
              <a:prstGeom prst="rect">
                <a:avLst/>
              </a:prstGeom>
              <a:solidFill>
                <a:schemeClr val="bg1"/>
              </a:solidFill>
            </p:spPr>
            <p:txBody>
              <a:bodyPr wrap="square" rtlCol="0">
                <a:spAutoFit/>
              </a:bodyPr>
              <a:lstStyle/>
              <a:p>
                <a:pPr algn="ctr">
                  <a:defRPr/>
                </a:pPr>
                <a:r>
                  <a:rPr lang="pt-BR" sz="1200" dirty="0" err="1"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Empare-lhamento</a:t>
                </a:r>
                <a:r>
                  <a:rPr lang="pt-BR" sz="12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 VPC</a:t>
                </a:r>
                <a:endParaRPr lang="en-US"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9" name="Group 38">
              <a:extLst>
                <a:ext uri="{FF2B5EF4-FFF2-40B4-BE49-F238E27FC236}">
                  <a16:creationId xmlns:a16="http://schemas.microsoft.com/office/drawing/2014/main" id="{6E8FCDAA-31A0-4A6E-8FE6-3323CA4AEC1F}"/>
                </a:ext>
              </a:extLst>
            </p:cNvPr>
            <p:cNvGrpSpPr/>
            <p:nvPr/>
          </p:nvGrpSpPr>
          <p:grpSpPr>
            <a:xfrm>
              <a:off x="2998813" y="2586233"/>
              <a:ext cx="880046" cy="1095240"/>
              <a:chOff x="9013349" y="4878619"/>
              <a:chExt cx="880046" cy="1095240"/>
            </a:xfrm>
          </p:grpSpPr>
          <p:pic>
            <p:nvPicPr>
              <p:cNvPr id="40" name="Graphic 39">
                <a:extLst>
                  <a:ext uri="{FF2B5EF4-FFF2-40B4-BE49-F238E27FC236}">
                    <a16:creationId xmlns:a16="http://schemas.microsoft.com/office/drawing/2014/main" id="{FEFF0BC8-5256-4022-A107-C1DF664494B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251148" y="4878619"/>
                <a:ext cx="457200" cy="457200"/>
              </a:xfrm>
              <a:prstGeom prst="rect">
                <a:avLst/>
              </a:prstGeom>
            </p:spPr>
          </p:pic>
          <p:sp>
            <p:nvSpPr>
              <p:cNvPr id="41" name="TextBox 40">
                <a:extLst>
                  <a:ext uri="{FF2B5EF4-FFF2-40B4-BE49-F238E27FC236}">
                    <a16:creationId xmlns:a16="http://schemas.microsoft.com/office/drawing/2014/main" id="{20588565-8EBC-467D-9005-CA8D8BEDF123}"/>
                  </a:ext>
                </a:extLst>
              </p:cNvPr>
              <p:cNvSpPr txBox="1"/>
              <p:nvPr/>
            </p:nvSpPr>
            <p:spPr>
              <a:xfrm>
                <a:off x="9013349" y="5327528"/>
                <a:ext cx="880046" cy="646331"/>
              </a:xfrm>
              <a:prstGeom prst="rect">
                <a:avLst/>
              </a:prstGeom>
              <a:solidFill>
                <a:schemeClr val="bg1"/>
              </a:solidFill>
            </p:spPr>
            <p:txBody>
              <a:bodyPr wrap="square" rtlCol="0">
                <a:spAutoFit/>
              </a:bodyPr>
              <a:lstStyle/>
              <a:p>
                <a:pPr algn="ctr">
                  <a:defRPr/>
                </a:pPr>
                <a:r>
                  <a:rPr lang="pt-BR" sz="1200" dirty="0" err="1"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Empare-lhamento</a:t>
                </a:r>
                <a:r>
                  <a:rPr lang="pt-BR" sz="12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 VPC</a:t>
                </a:r>
                <a:endParaRPr lang="en-US"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7" name="Group 76">
              <a:extLst>
                <a:ext uri="{FF2B5EF4-FFF2-40B4-BE49-F238E27FC236}">
                  <a16:creationId xmlns:a16="http://schemas.microsoft.com/office/drawing/2014/main" id="{522C38FE-419C-4BAE-8514-09E4F10FABF1}"/>
                </a:ext>
              </a:extLst>
            </p:cNvPr>
            <p:cNvGrpSpPr/>
            <p:nvPr/>
          </p:nvGrpSpPr>
          <p:grpSpPr>
            <a:xfrm>
              <a:off x="3774470" y="1374926"/>
              <a:ext cx="1020162" cy="1004591"/>
              <a:chOff x="5404488" y="1374926"/>
              <a:chExt cx="1020162" cy="1004591"/>
            </a:xfrm>
          </p:grpSpPr>
          <p:pic>
            <p:nvPicPr>
              <p:cNvPr id="31" name="Graphic 30">
                <a:extLst>
                  <a:ext uri="{FF2B5EF4-FFF2-40B4-BE49-F238E27FC236}">
                    <a16:creationId xmlns:a16="http://schemas.microsoft.com/office/drawing/2014/main" id="{3F49FDEE-4BE6-496F-89D2-4720A94D7E81}"/>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685967" y="1374926"/>
                <a:ext cx="457200" cy="457200"/>
              </a:xfrm>
              <a:prstGeom prst="rect">
                <a:avLst/>
              </a:prstGeom>
            </p:spPr>
          </p:pic>
          <p:sp>
            <p:nvSpPr>
              <p:cNvPr id="32" name="TextBox 31">
                <a:extLst>
                  <a:ext uri="{FF2B5EF4-FFF2-40B4-BE49-F238E27FC236}">
                    <a16:creationId xmlns:a16="http://schemas.microsoft.com/office/drawing/2014/main" id="{8D86DCA8-DFD0-4F5B-B6D3-1E24B7A8DF21}"/>
                  </a:ext>
                </a:extLst>
              </p:cNvPr>
              <p:cNvSpPr txBox="1"/>
              <p:nvPr/>
            </p:nvSpPr>
            <p:spPr>
              <a:xfrm>
                <a:off x="5404488" y="1794742"/>
                <a:ext cx="102016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3" name="Group 32">
              <a:extLst>
                <a:ext uri="{FF2B5EF4-FFF2-40B4-BE49-F238E27FC236}">
                  <a16:creationId xmlns:a16="http://schemas.microsoft.com/office/drawing/2014/main" id="{1B5F650B-2EDC-408F-AA7E-9E3A3902BD03}"/>
                </a:ext>
              </a:extLst>
            </p:cNvPr>
            <p:cNvGrpSpPr/>
            <p:nvPr/>
          </p:nvGrpSpPr>
          <p:grpSpPr>
            <a:xfrm>
              <a:off x="3774469" y="3825594"/>
              <a:ext cx="1020164" cy="1024354"/>
              <a:chOff x="8603907" y="2038184"/>
              <a:chExt cx="1020164" cy="1024354"/>
            </a:xfrm>
          </p:grpSpPr>
          <p:pic>
            <p:nvPicPr>
              <p:cNvPr id="34" name="Graphic 33">
                <a:extLst>
                  <a:ext uri="{FF2B5EF4-FFF2-40B4-BE49-F238E27FC236}">
                    <a16:creationId xmlns:a16="http://schemas.microsoft.com/office/drawing/2014/main" id="{78FF4256-D492-4BB4-BCB0-D6D506D1B423}"/>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885388" y="2038184"/>
                <a:ext cx="457200" cy="457200"/>
              </a:xfrm>
              <a:prstGeom prst="rect">
                <a:avLst/>
              </a:prstGeom>
            </p:spPr>
          </p:pic>
          <p:sp>
            <p:nvSpPr>
              <p:cNvPr id="35" name="TextBox 34">
                <a:extLst>
                  <a:ext uri="{FF2B5EF4-FFF2-40B4-BE49-F238E27FC236}">
                    <a16:creationId xmlns:a16="http://schemas.microsoft.com/office/drawing/2014/main" id="{B21E3B6A-6DD0-4DB5-981C-8CE7457EBBB8}"/>
                  </a:ext>
                </a:extLst>
              </p:cNvPr>
              <p:cNvSpPr txBox="1"/>
              <p:nvPr/>
            </p:nvSpPr>
            <p:spPr>
              <a:xfrm>
                <a:off x="8603907" y="2477763"/>
                <a:ext cx="1020164"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6" name="Group 75">
              <a:extLst>
                <a:ext uri="{FF2B5EF4-FFF2-40B4-BE49-F238E27FC236}">
                  <a16:creationId xmlns:a16="http://schemas.microsoft.com/office/drawing/2014/main" id="{508B30D7-0CF3-444B-BD1F-1487374DCFA4}"/>
                </a:ext>
              </a:extLst>
            </p:cNvPr>
            <p:cNvGrpSpPr/>
            <p:nvPr/>
          </p:nvGrpSpPr>
          <p:grpSpPr>
            <a:xfrm>
              <a:off x="3853726" y="2586233"/>
              <a:ext cx="861648" cy="1103531"/>
              <a:chOff x="5483744" y="2586233"/>
              <a:chExt cx="861648" cy="1103531"/>
            </a:xfrm>
          </p:grpSpPr>
          <p:pic>
            <p:nvPicPr>
              <p:cNvPr id="43" name="Graphic 42">
                <a:extLst>
                  <a:ext uri="{FF2B5EF4-FFF2-40B4-BE49-F238E27FC236}">
                    <a16:creationId xmlns:a16="http://schemas.microsoft.com/office/drawing/2014/main" id="{B2EB558A-6247-48D9-A351-6896C844D64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685967" y="2586233"/>
                <a:ext cx="457200" cy="457200"/>
              </a:xfrm>
              <a:prstGeom prst="rect">
                <a:avLst/>
              </a:prstGeom>
            </p:spPr>
          </p:pic>
          <p:sp>
            <p:nvSpPr>
              <p:cNvPr id="44" name="TextBox 43">
                <a:extLst>
                  <a:ext uri="{FF2B5EF4-FFF2-40B4-BE49-F238E27FC236}">
                    <a16:creationId xmlns:a16="http://schemas.microsoft.com/office/drawing/2014/main" id="{F61A2E77-8588-4853-A8F2-C890A65956DD}"/>
                  </a:ext>
                </a:extLst>
              </p:cNvPr>
              <p:cNvSpPr txBox="1"/>
              <p:nvPr/>
            </p:nvSpPr>
            <p:spPr>
              <a:xfrm>
                <a:off x="5483744" y="3043433"/>
                <a:ext cx="861648" cy="646331"/>
              </a:xfrm>
              <a:prstGeom prst="rect">
                <a:avLst/>
              </a:prstGeom>
              <a:solidFill>
                <a:schemeClr val="bg1"/>
              </a:solidFill>
            </p:spPr>
            <p:txBody>
              <a:bodyPr wrap="square" rtlCol="0">
                <a:spAutoFit/>
              </a:bodyPr>
              <a:lstStyle/>
              <a:p>
                <a:pPr algn="ctr">
                  <a:defRPr/>
                </a:pPr>
                <a:r>
                  <a:rPr lang="pt-BR" sz="1200" dirty="0" err="1"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Empare-lhamento</a:t>
                </a:r>
                <a:r>
                  <a:rPr lang="pt-BR" sz="12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 VPC</a:t>
                </a:r>
                <a:endParaRPr lang="en-US"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50" name="Group 49">
              <a:extLst>
                <a:ext uri="{FF2B5EF4-FFF2-40B4-BE49-F238E27FC236}">
                  <a16:creationId xmlns:a16="http://schemas.microsoft.com/office/drawing/2014/main" id="{A94FB90D-A75C-4AD7-B227-7B5E8D2BD27A}"/>
                </a:ext>
              </a:extLst>
            </p:cNvPr>
            <p:cNvGrpSpPr/>
            <p:nvPr/>
          </p:nvGrpSpPr>
          <p:grpSpPr>
            <a:xfrm>
              <a:off x="4602897" y="2586233"/>
              <a:ext cx="1252267" cy="823808"/>
              <a:chOff x="6959491" y="1240692"/>
              <a:chExt cx="1252267" cy="823808"/>
            </a:xfrm>
          </p:grpSpPr>
          <p:pic>
            <p:nvPicPr>
              <p:cNvPr id="48" name="Graphic 47">
                <a:extLst>
                  <a:ext uri="{FF2B5EF4-FFF2-40B4-BE49-F238E27FC236}">
                    <a16:creationId xmlns:a16="http://schemas.microsoft.com/office/drawing/2014/main" id="{B9B75C55-1368-45FD-98BA-8DB8981D9C3D}"/>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357024" y="1240692"/>
                <a:ext cx="457200" cy="457200"/>
              </a:xfrm>
              <a:prstGeom prst="rect">
                <a:avLst/>
              </a:prstGeom>
            </p:spPr>
          </p:pic>
          <p:sp>
            <p:nvSpPr>
              <p:cNvPr id="49" name="TextBox 48">
                <a:extLst>
                  <a:ext uri="{FF2B5EF4-FFF2-40B4-BE49-F238E27FC236}">
                    <a16:creationId xmlns:a16="http://schemas.microsoft.com/office/drawing/2014/main" id="{E4520457-0745-4AF3-B348-A5DE0C2AF4E4}"/>
                  </a:ext>
                </a:extLst>
              </p:cNvPr>
              <p:cNvSpPr txBox="1"/>
              <p:nvPr/>
            </p:nvSpPr>
            <p:spPr>
              <a:xfrm>
                <a:off x="6959491" y="1725946"/>
                <a:ext cx="1252267" cy="338554"/>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DX</a:t>
                </a:r>
              </a:p>
            </p:txBody>
          </p:sp>
        </p:grpSp>
        <p:cxnSp>
          <p:nvCxnSpPr>
            <p:cNvPr id="61" name="Straight Connector 60">
              <a:extLst>
                <a:ext uri="{FF2B5EF4-FFF2-40B4-BE49-F238E27FC236}">
                  <a16:creationId xmlns:a16="http://schemas.microsoft.com/office/drawing/2014/main" id="{E96AA048-9F58-4D25-9178-9253EFA055F1}"/>
                </a:ext>
              </a:extLst>
            </p:cNvPr>
            <p:cNvCxnSpPr>
              <a:cxnSpLocks/>
              <a:stCxn id="6" idx="2"/>
              <a:endCxn id="22" idx="1"/>
            </p:cNvCxnSpPr>
            <p:nvPr/>
          </p:nvCxnSpPr>
          <p:spPr>
            <a:xfrm>
              <a:off x="413781" y="1832126"/>
              <a:ext cx="946330" cy="982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1CE662C-DB5C-4949-BD76-40374B8F76C7}"/>
                </a:ext>
              </a:extLst>
            </p:cNvPr>
            <p:cNvCxnSpPr>
              <a:stCxn id="6" idx="3"/>
              <a:endCxn id="25" idx="1"/>
            </p:cNvCxnSpPr>
            <p:nvPr/>
          </p:nvCxnSpPr>
          <p:spPr>
            <a:xfrm>
              <a:off x="642381" y="1603526"/>
              <a:ext cx="717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1B287F-EA15-4539-AD16-E3F430495EF5}"/>
                </a:ext>
              </a:extLst>
            </p:cNvPr>
            <p:cNvCxnSpPr>
              <a:stCxn id="25" idx="3"/>
              <a:endCxn id="8" idx="1"/>
            </p:cNvCxnSpPr>
            <p:nvPr/>
          </p:nvCxnSpPr>
          <p:spPr>
            <a:xfrm>
              <a:off x="1817311" y="1603526"/>
              <a:ext cx="515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488C2AA-2FEB-4EEE-ABF2-0BB24A3412C0}"/>
                </a:ext>
              </a:extLst>
            </p:cNvPr>
            <p:cNvCxnSpPr>
              <a:stCxn id="8" idx="3"/>
              <a:endCxn id="37" idx="1"/>
            </p:cNvCxnSpPr>
            <p:nvPr/>
          </p:nvCxnSpPr>
          <p:spPr>
            <a:xfrm>
              <a:off x="2790472" y="1603526"/>
              <a:ext cx="3805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DB4CBA-E7D4-4F3D-8D8E-4F1100F38D8E}"/>
                </a:ext>
              </a:extLst>
            </p:cNvPr>
            <p:cNvCxnSpPr>
              <a:stCxn id="37" idx="3"/>
              <a:endCxn id="31" idx="1"/>
            </p:cNvCxnSpPr>
            <p:nvPr/>
          </p:nvCxnSpPr>
          <p:spPr>
            <a:xfrm>
              <a:off x="3628245" y="1603526"/>
              <a:ext cx="427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BCADDBC-CAAE-4AF9-B2DE-D38B889D61B6}"/>
                </a:ext>
              </a:extLst>
            </p:cNvPr>
            <p:cNvCxnSpPr>
              <a:stCxn id="32" idx="2"/>
              <a:endCxn id="43" idx="0"/>
            </p:cNvCxnSpPr>
            <p:nvPr/>
          </p:nvCxnSpPr>
          <p:spPr>
            <a:xfrm flipH="1">
              <a:off x="4284549" y="2379517"/>
              <a:ext cx="2" cy="206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7E244B3-99B7-4793-8E14-40B94DBBF0E6}"/>
                </a:ext>
              </a:extLst>
            </p:cNvPr>
            <p:cNvCxnSpPr>
              <a:stCxn id="44" idx="2"/>
              <a:endCxn id="34" idx="0"/>
            </p:cNvCxnSpPr>
            <p:nvPr/>
          </p:nvCxnSpPr>
          <p:spPr>
            <a:xfrm>
              <a:off x="4284550" y="3689764"/>
              <a:ext cx="0" cy="135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3A25B12-5869-40C3-A48C-B3E5F34A8CCC}"/>
                </a:ext>
              </a:extLst>
            </p:cNvPr>
            <p:cNvCxnSpPr>
              <a:stCxn id="28" idx="3"/>
              <a:endCxn id="46" idx="1"/>
            </p:cNvCxnSpPr>
            <p:nvPr/>
          </p:nvCxnSpPr>
          <p:spPr>
            <a:xfrm>
              <a:off x="2790464" y="4054194"/>
              <a:ext cx="3805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1ECADC7-FD12-4EBC-B154-13DE05CFC6C6}"/>
                </a:ext>
              </a:extLst>
            </p:cNvPr>
            <p:cNvCxnSpPr>
              <a:stCxn id="46" idx="3"/>
              <a:endCxn id="34" idx="1"/>
            </p:cNvCxnSpPr>
            <p:nvPr/>
          </p:nvCxnSpPr>
          <p:spPr>
            <a:xfrm>
              <a:off x="3628245" y="4054194"/>
              <a:ext cx="4277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2FEAD44-B731-454E-A7D3-FFBE59C8B9B6}"/>
                </a:ext>
              </a:extLst>
            </p:cNvPr>
            <p:cNvGrpSpPr/>
            <p:nvPr/>
          </p:nvGrpSpPr>
          <p:grpSpPr>
            <a:xfrm>
              <a:off x="-123543" y="1374926"/>
              <a:ext cx="1074648" cy="1041975"/>
              <a:chOff x="-1554774" y="1374926"/>
              <a:chExt cx="1074648" cy="1041975"/>
            </a:xfrm>
          </p:grpSpPr>
          <p:pic>
            <p:nvPicPr>
              <p:cNvPr id="6" name="Graphic 5">
                <a:extLst>
                  <a:ext uri="{FF2B5EF4-FFF2-40B4-BE49-F238E27FC236}">
                    <a16:creationId xmlns:a16="http://schemas.microsoft.com/office/drawing/2014/main" id="{00B269F5-3142-4FB4-9B42-DF6B937D2A1A}"/>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246050" y="1374926"/>
                <a:ext cx="457200" cy="457200"/>
              </a:xfrm>
              <a:prstGeom prst="rect">
                <a:avLst/>
              </a:prstGeom>
            </p:spPr>
          </p:pic>
          <p:sp>
            <p:nvSpPr>
              <p:cNvPr id="9" name="TextBox 8">
                <a:extLst>
                  <a:ext uri="{FF2B5EF4-FFF2-40B4-BE49-F238E27FC236}">
                    <a16:creationId xmlns:a16="http://schemas.microsoft.com/office/drawing/2014/main" id="{8A977720-8819-4047-A22B-76F755CD66CE}"/>
                  </a:ext>
                </a:extLst>
              </p:cNvPr>
              <p:cNvSpPr txBox="1"/>
              <p:nvPr/>
            </p:nvSpPr>
            <p:spPr>
              <a:xfrm>
                <a:off x="-1554774" y="1832126"/>
                <a:ext cx="1074648"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do cliente</a:t>
                </a:r>
              </a:p>
            </p:txBody>
          </p:sp>
        </p:grpSp>
        <p:cxnSp>
          <p:nvCxnSpPr>
            <p:cNvPr id="92" name="Straight Connector 91">
              <a:extLst>
                <a:ext uri="{FF2B5EF4-FFF2-40B4-BE49-F238E27FC236}">
                  <a16:creationId xmlns:a16="http://schemas.microsoft.com/office/drawing/2014/main" id="{F3AEE593-D2AE-41EE-9162-1540BE50F768}"/>
                </a:ext>
              </a:extLst>
            </p:cNvPr>
            <p:cNvCxnSpPr>
              <a:stCxn id="9" idx="2"/>
              <a:endCxn id="7" idx="0"/>
            </p:cNvCxnSpPr>
            <p:nvPr/>
          </p:nvCxnSpPr>
          <p:spPr>
            <a:xfrm>
              <a:off x="413781" y="2416901"/>
              <a:ext cx="0" cy="1235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6271B30F-79FB-4A72-AC83-F87D761C13C5}"/>
                </a:ext>
              </a:extLst>
            </p:cNvPr>
            <p:cNvCxnSpPr>
              <a:cxnSpLocks/>
              <a:stCxn id="10" idx="2"/>
              <a:endCxn id="35" idx="2"/>
            </p:cNvCxnSpPr>
            <p:nvPr/>
          </p:nvCxnSpPr>
          <p:spPr>
            <a:xfrm rot="16200000" flipH="1">
              <a:off x="2287807" y="2853203"/>
              <a:ext cx="122721" cy="3870768"/>
            </a:xfrm>
            <a:prstGeom prst="bentConnector3">
              <a:avLst>
                <a:gd name="adj1" fmla="val 286276"/>
              </a:avLst>
            </a:prstGeom>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0203C35F-A15E-41CB-8D93-D793A82F6106}"/>
              </a:ext>
            </a:extLst>
          </p:cNvPr>
          <p:cNvSpPr txBox="1"/>
          <p:nvPr/>
        </p:nvSpPr>
        <p:spPr>
          <a:xfrm>
            <a:off x="8636358" y="1285888"/>
            <a:ext cx="150233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8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p</a:t>
            </a:r>
            <a:r>
              <a:rPr lang="pt-BR" sz="28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ara isto</a:t>
            </a:r>
          </a:p>
        </p:txBody>
      </p:sp>
      <p:grpSp>
        <p:nvGrpSpPr>
          <p:cNvPr id="66" name="Group 65" descr="a hub and spoke model, with aws transit gateway as the hub and individual vpcs, a dx gateway, and a vpn connection as the spokes.">
            <a:extLst>
              <a:ext uri="{FF2B5EF4-FFF2-40B4-BE49-F238E27FC236}">
                <a16:creationId xmlns:a16="http://schemas.microsoft.com/office/drawing/2014/main" id="{7ADE5001-0062-4DAA-B3B2-511D02469984}"/>
              </a:ext>
              <a:ext uri="{C183D7F6-B498-43B3-948B-1728B52AA6E4}">
                <adec:decorative xmlns="" xmlns:adec="http://schemas.microsoft.com/office/drawing/2017/decorative" val="0"/>
              </a:ext>
            </a:extLst>
          </p:cNvPr>
          <p:cNvGrpSpPr/>
          <p:nvPr/>
        </p:nvGrpSpPr>
        <p:grpSpPr>
          <a:xfrm>
            <a:off x="7636334" y="1973584"/>
            <a:ext cx="4278973" cy="4355019"/>
            <a:chOff x="7008063" y="2182044"/>
            <a:chExt cx="4278973" cy="4355019"/>
          </a:xfrm>
        </p:grpSpPr>
        <p:cxnSp>
          <p:nvCxnSpPr>
            <p:cNvPr id="68" name="Straight Connector 67">
              <a:extLst>
                <a:ext uri="{FF2B5EF4-FFF2-40B4-BE49-F238E27FC236}">
                  <a16:creationId xmlns:a16="http://schemas.microsoft.com/office/drawing/2014/main" id="{7153D3A9-8D61-43B3-809B-681C796219D4}"/>
                </a:ext>
              </a:extLst>
            </p:cNvPr>
            <p:cNvCxnSpPr>
              <a:cxnSpLocks/>
              <a:stCxn id="108" idx="2"/>
            </p:cNvCxnSpPr>
            <p:nvPr/>
          </p:nvCxnSpPr>
          <p:spPr>
            <a:xfrm>
              <a:off x="7574511" y="3362755"/>
              <a:ext cx="1279335" cy="548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201A6F-BBA5-43B8-AB7C-3152E48E2C33}"/>
                </a:ext>
              </a:extLst>
            </p:cNvPr>
            <p:cNvCxnSpPr>
              <a:stCxn id="91" idx="2"/>
              <a:endCxn id="95" idx="0"/>
            </p:cNvCxnSpPr>
            <p:nvPr/>
          </p:nvCxnSpPr>
          <p:spPr>
            <a:xfrm>
              <a:off x="9189472" y="4559368"/>
              <a:ext cx="1" cy="93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322A92E-8E62-408D-8FC3-E9306F2CE0FB}"/>
                </a:ext>
              </a:extLst>
            </p:cNvPr>
            <p:cNvCxnSpPr>
              <a:stCxn id="91" idx="0"/>
              <a:endCxn id="97" idx="2"/>
            </p:cNvCxnSpPr>
            <p:nvPr/>
          </p:nvCxnSpPr>
          <p:spPr>
            <a:xfrm flipV="1">
              <a:off x="9189472" y="2639244"/>
              <a:ext cx="0" cy="1208924"/>
            </a:xfrm>
            <a:prstGeom prst="line">
              <a:avLst/>
            </a:prstGeom>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AB71D5E-5468-41D3-BAF1-8AFC7777CCED}"/>
                </a:ext>
              </a:extLst>
            </p:cNvPr>
            <p:cNvGrpSpPr/>
            <p:nvPr/>
          </p:nvGrpSpPr>
          <p:grpSpPr>
            <a:xfrm>
              <a:off x="7111886" y="2905555"/>
              <a:ext cx="925252" cy="1041975"/>
              <a:chOff x="7101947" y="2547743"/>
              <a:chExt cx="925252" cy="1041975"/>
            </a:xfrm>
          </p:grpSpPr>
          <p:pic>
            <p:nvPicPr>
              <p:cNvPr id="108" name="Graphic 107">
                <a:extLst>
                  <a:ext uri="{FF2B5EF4-FFF2-40B4-BE49-F238E27FC236}">
                    <a16:creationId xmlns:a16="http://schemas.microsoft.com/office/drawing/2014/main" id="{09CFE41D-199C-4A9D-934D-0FF16C1B1CE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335972" y="2547743"/>
                <a:ext cx="457200" cy="457200"/>
              </a:xfrm>
              <a:prstGeom prst="rect">
                <a:avLst/>
              </a:prstGeom>
            </p:spPr>
          </p:pic>
          <p:sp>
            <p:nvSpPr>
              <p:cNvPr id="109" name="TextBox 108">
                <a:extLst>
                  <a:ext uri="{FF2B5EF4-FFF2-40B4-BE49-F238E27FC236}">
                    <a16:creationId xmlns:a16="http://schemas.microsoft.com/office/drawing/2014/main" id="{F7AA12A0-E96F-4177-B0A4-C609F6CDDFEA}"/>
                  </a:ext>
                </a:extLst>
              </p:cNvPr>
              <p:cNvSpPr txBox="1"/>
              <p:nvPr/>
            </p:nvSpPr>
            <p:spPr>
              <a:xfrm>
                <a:off x="7101947" y="3004943"/>
                <a:ext cx="92525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8" name="Group 77">
              <a:extLst>
                <a:ext uri="{FF2B5EF4-FFF2-40B4-BE49-F238E27FC236}">
                  <a16:creationId xmlns:a16="http://schemas.microsoft.com/office/drawing/2014/main" id="{7BA69FDB-F343-49A1-8FE8-36CA67D487F4}"/>
                </a:ext>
              </a:extLst>
            </p:cNvPr>
            <p:cNvGrpSpPr/>
            <p:nvPr/>
          </p:nvGrpSpPr>
          <p:grpSpPr>
            <a:xfrm>
              <a:off x="7008063" y="4621711"/>
              <a:ext cx="1132898" cy="1041975"/>
              <a:chOff x="7018002" y="4263899"/>
              <a:chExt cx="1132898" cy="1041975"/>
            </a:xfrm>
          </p:grpSpPr>
          <p:pic>
            <p:nvPicPr>
              <p:cNvPr id="106" name="Graphic 105">
                <a:extLst>
                  <a:ext uri="{FF2B5EF4-FFF2-40B4-BE49-F238E27FC236}">
                    <a16:creationId xmlns:a16="http://schemas.microsoft.com/office/drawing/2014/main" id="{DF647D40-EAF9-46FC-8E4D-D0D92A6535B2}"/>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355850" y="4263899"/>
                <a:ext cx="457200" cy="457200"/>
              </a:xfrm>
              <a:prstGeom prst="rect">
                <a:avLst/>
              </a:prstGeom>
            </p:spPr>
          </p:pic>
          <p:sp>
            <p:nvSpPr>
              <p:cNvPr id="107" name="TextBox 106">
                <a:extLst>
                  <a:ext uri="{FF2B5EF4-FFF2-40B4-BE49-F238E27FC236}">
                    <a16:creationId xmlns:a16="http://schemas.microsoft.com/office/drawing/2014/main" id="{212BA944-4357-4FE7-8795-96BE4B968857}"/>
                  </a:ext>
                </a:extLst>
              </p:cNvPr>
              <p:cNvSpPr txBox="1"/>
              <p:nvPr/>
            </p:nvSpPr>
            <p:spPr>
              <a:xfrm>
                <a:off x="7018002" y="4721099"/>
                <a:ext cx="1132898"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0" name="Group 79">
              <a:extLst>
                <a:ext uri="{FF2B5EF4-FFF2-40B4-BE49-F238E27FC236}">
                  <a16:creationId xmlns:a16="http://schemas.microsoft.com/office/drawing/2014/main" id="{3434C1ED-0BB1-4748-B41D-C41BD0111C42}"/>
                </a:ext>
              </a:extLst>
            </p:cNvPr>
            <p:cNvGrpSpPr/>
            <p:nvPr/>
          </p:nvGrpSpPr>
          <p:grpSpPr>
            <a:xfrm>
              <a:off x="10321835" y="2905555"/>
              <a:ext cx="965200" cy="1041975"/>
              <a:chOff x="10294033" y="2547743"/>
              <a:chExt cx="965200" cy="1041975"/>
            </a:xfrm>
          </p:grpSpPr>
          <p:pic>
            <p:nvPicPr>
              <p:cNvPr id="104" name="Graphic 103">
                <a:extLst>
                  <a:ext uri="{FF2B5EF4-FFF2-40B4-BE49-F238E27FC236}">
                    <a16:creationId xmlns:a16="http://schemas.microsoft.com/office/drawing/2014/main" id="{218597E1-A7AA-4C27-AE3E-ECCB347581B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548032" y="2547743"/>
                <a:ext cx="457200" cy="457200"/>
              </a:xfrm>
              <a:prstGeom prst="rect">
                <a:avLst/>
              </a:prstGeom>
            </p:spPr>
          </p:pic>
          <p:sp>
            <p:nvSpPr>
              <p:cNvPr id="105" name="TextBox 104">
                <a:extLst>
                  <a:ext uri="{FF2B5EF4-FFF2-40B4-BE49-F238E27FC236}">
                    <a16:creationId xmlns:a16="http://schemas.microsoft.com/office/drawing/2014/main" id="{48B0DFA2-6CD3-4796-A3BF-414F77F1A2C9}"/>
                  </a:ext>
                </a:extLst>
              </p:cNvPr>
              <p:cNvSpPr txBox="1"/>
              <p:nvPr/>
            </p:nvSpPr>
            <p:spPr>
              <a:xfrm>
                <a:off x="10294033" y="3004943"/>
                <a:ext cx="965200"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1" name="Group 80">
              <a:extLst>
                <a:ext uri="{FF2B5EF4-FFF2-40B4-BE49-F238E27FC236}">
                  <a16:creationId xmlns:a16="http://schemas.microsoft.com/office/drawing/2014/main" id="{559A2868-89B2-4772-8816-2CCAD23114C3}"/>
                </a:ext>
              </a:extLst>
            </p:cNvPr>
            <p:cNvGrpSpPr/>
            <p:nvPr/>
          </p:nvGrpSpPr>
          <p:grpSpPr>
            <a:xfrm>
              <a:off x="10321834" y="4621711"/>
              <a:ext cx="965202" cy="1041975"/>
              <a:chOff x="10349635" y="4263899"/>
              <a:chExt cx="965202" cy="1041975"/>
            </a:xfrm>
          </p:grpSpPr>
          <p:pic>
            <p:nvPicPr>
              <p:cNvPr id="102" name="Graphic 101">
                <a:extLst>
                  <a:ext uri="{FF2B5EF4-FFF2-40B4-BE49-F238E27FC236}">
                    <a16:creationId xmlns:a16="http://schemas.microsoft.com/office/drawing/2014/main" id="{C1BB7C8C-379E-4F32-BFCE-B5DC28CBCFB4}"/>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603635" y="4263899"/>
                <a:ext cx="457200" cy="457200"/>
              </a:xfrm>
              <a:prstGeom prst="rect">
                <a:avLst/>
              </a:prstGeom>
            </p:spPr>
          </p:pic>
          <p:sp>
            <p:nvSpPr>
              <p:cNvPr id="103" name="TextBox 102">
                <a:extLst>
                  <a:ext uri="{FF2B5EF4-FFF2-40B4-BE49-F238E27FC236}">
                    <a16:creationId xmlns:a16="http://schemas.microsoft.com/office/drawing/2014/main" id="{76F4D9F9-F62A-42B5-B066-825C19B8F188}"/>
                  </a:ext>
                </a:extLst>
              </p:cNvPr>
              <p:cNvSpPr txBox="1"/>
              <p:nvPr/>
            </p:nvSpPr>
            <p:spPr>
              <a:xfrm>
                <a:off x="10349635" y="4721099"/>
                <a:ext cx="96520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VPC</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2" name="Group 81">
              <a:extLst>
                <a:ext uri="{FF2B5EF4-FFF2-40B4-BE49-F238E27FC236}">
                  <a16:creationId xmlns:a16="http://schemas.microsoft.com/office/drawing/2014/main" id="{04E2E7D8-2F6E-45F7-A4C9-569A560A6625}"/>
                </a:ext>
              </a:extLst>
            </p:cNvPr>
            <p:cNvGrpSpPr/>
            <p:nvPr/>
          </p:nvGrpSpPr>
          <p:grpSpPr>
            <a:xfrm>
              <a:off x="8599406" y="2182044"/>
              <a:ext cx="1180132" cy="1024665"/>
              <a:chOff x="8661000" y="1824232"/>
              <a:chExt cx="1180132" cy="1024665"/>
            </a:xfrm>
          </p:grpSpPr>
          <p:pic>
            <p:nvPicPr>
              <p:cNvPr id="97" name="Graphic 96">
                <a:extLst>
                  <a:ext uri="{FF2B5EF4-FFF2-40B4-BE49-F238E27FC236}">
                    <a16:creationId xmlns:a16="http://schemas.microsoft.com/office/drawing/2014/main" id="{2025FEA2-4EF5-45EF-93F3-1FE82A6680FF}"/>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022466" y="1824232"/>
                <a:ext cx="457200" cy="457200"/>
              </a:xfrm>
              <a:prstGeom prst="rect">
                <a:avLst/>
              </a:prstGeom>
            </p:spPr>
          </p:pic>
          <p:sp>
            <p:nvSpPr>
              <p:cNvPr id="98" name="TextBox 97">
                <a:extLst>
                  <a:ext uri="{FF2B5EF4-FFF2-40B4-BE49-F238E27FC236}">
                    <a16:creationId xmlns:a16="http://schemas.microsoft.com/office/drawing/2014/main" id="{160A8B00-7877-44E6-8E99-28467CEECAEE}"/>
                  </a:ext>
                </a:extLst>
              </p:cNvPr>
              <p:cNvSpPr txBox="1"/>
              <p:nvPr/>
            </p:nvSpPr>
            <p:spPr>
              <a:xfrm>
                <a:off x="8661000" y="2264122"/>
                <a:ext cx="118013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DX</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4" name="Group 83">
              <a:extLst>
                <a:ext uri="{FF2B5EF4-FFF2-40B4-BE49-F238E27FC236}">
                  <a16:creationId xmlns:a16="http://schemas.microsoft.com/office/drawing/2014/main" id="{755AC06B-0DA8-4C45-B10C-0A672A3EFCEE}"/>
                </a:ext>
              </a:extLst>
            </p:cNvPr>
            <p:cNvGrpSpPr/>
            <p:nvPr/>
          </p:nvGrpSpPr>
          <p:grpSpPr>
            <a:xfrm>
              <a:off x="8599409" y="5495088"/>
              <a:ext cx="1180130" cy="1041975"/>
              <a:chOff x="8651787" y="5137276"/>
              <a:chExt cx="1180130" cy="1041975"/>
            </a:xfrm>
          </p:grpSpPr>
          <p:pic>
            <p:nvPicPr>
              <p:cNvPr id="95" name="Graphic 94">
                <a:extLst>
                  <a:ext uri="{FF2B5EF4-FFF2-40B4-BE49-F238E27FC236}">
                    <a16:creationId xmlns:a16="http://schemas.microsoft.com/office/drawing/2014/main" id="{28EA743D-3FAF-45A1-ABDB-5318014A9ABE}"/>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013251" y="5137276"/>
                <a:ext cx="457200" cy="457200"/>
              </a:xfrm>
              <a:prstGeom prst="rect">
                <a:avLst/>
              </a:prstGeom>
            </p:spPr>
          </p:pic>
          <p:sp>
            <p:nvSpPr>
              <p:cNvPr id="96" name="TextBox 95">
                <a:extLst>
                  <a:ext uri="{FF2B5EF4-FFF2-40B4-BE49-F238E27FC236}">
                    <a16:creationId xmlns:a16="http://schemas.microsoft.com/office/drawing/2014/main" id="{ED245413-3082-4C6C-B1F0-D6DB533E3520}"/>
                  </a:ext>
                </a:extLst>
              </p:cNvPr>
              <p:cNvSpPr txBox="1"/>
              <p:nvPr/>
            </p:nvSpPr>
            <p:spPr>
              <a:xfrm>
                <a:off x="8651787" y="5594476"/>
                <a:ext cx="1180130"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6" name="Group 85">
              <a:extLst>
                <a:ext uri="{FF2B5EF4-FFF2-40B4-BE49-F238E27FC236}">
                  <a16:creationId xmlns:a16="http://schemas.microsoft.com/office/drawing/2014/main" id="{C877A126-828C-48A5-A2C2-6A1695F10CB2}"/>
                </a:ext>
              </a:extLst>
            </p:cNvPr>
            <p:cNvGrpSpPr/>
            <p:nvPr/>
          </p:nvGrpSpPr>
          <p:grpSpPr>
            <a:xfrm>
              <a:off x="8514312" y="3848168"/>
              <a:ext cx="1350322" cy="1317983"/>
              <a:chOff x="8566690" y="3383600"/>
              <a:chExt cx="1350322" cy="1317983"/>
            </a:xfrm>
          </p:grpSpPr>
          <p:pic>
            <p:nvPicPr>
              <p:cNvPr id="91" name="Graphic 90">
                <a:extLst>
                  <a:ext uri="{FF2B5EF4-FFF2-40B4-BE49-F238E27FC236}">
                    <a16:creationId xmlns:a16="http://schemas.microsoft.com/office/drawing/2014/main" id="{9F7A40CD-63F2-4115-A13E-DDAC52C5F8CC}"/>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8886250" y="3383600"/>
                <a:ext cx="711200" cy="711200"/>
              </a:xfrm>
              <a:prstGeom prst="rect">
                <a:avLst/>
              </a:prstGeom>
            </p:spPr>
          </p:pic>
          <p:sp>
            <p:nvSpPr>
              <p:cNvPr id="93" name="TextBox 92">
                <a:extLst>
                  <a:ext uri="{FF2B5EF4-FFF2-40B4-BE49-F238E27FC236}">
                    <a16:creationId xmlns:a16="http://schemas.microsoft.com/office/drawing/2014/main" id="{0967292E-24FD-4636-B53B-68FA15AE8C34}"/>
                  </a:ext>
                </a:extLst>
              </p:cNvPr>
              <p:cNvSpPr txBox="1"/>
              <p:nvPr/>
            </p:nvSpPr>
            <p:spPr>
              <a:xfrm>
                <a:off x="8566690" y="4116808"/>
                <a:ext cx="135032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Transit Gateway</a:t>
                </a:r>
              </a:p>
            </p:txBody>
          </p:sp>
        </p:grpSp>
        <p:cxnSp>
          <p:nvCxnSpPr>
            <p:cNvPr id="88" name="Straight Connector 87">
              <a:extLst>
                <a:ext uri="{FF2B5EF4-FFF2-40B4-BE49-F238E27FC236}">
                  <a16:creationId xmlns:a16="http://schemas.microsoft.com/office/drawing/2014/main" id="{05EED1E3-3F6F-4764-BD62-B7DD2E3F70E3}"/>
                </a:ext>
              </a:extLst>
            </p:cNvPr>
            <p:cNvCxnSpPr>
              <a:cxnSpLocks/>
              <a:endCxn id="106" idx="3"/>
            </p:cNvCxnSpPr>
            <p:nvPr/>
          </p:nvCxnSpPr>
          <p:spPr>
            <a:xfrm flipH="1">
              <a:off x="7803111" y="4456751"/>
              <a:ext cx="1030761" cy="393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99CDA5-6905-474F-B742-D3A550820D1F}"/>
                </a:ext>
              </a:extLst>
            </p:cNvPr>
            <p:cNvCxnSpPr>
              <a:cxnSpLocks/>
              <a:endCxn id="104" idx="1"/>
            </p:cNvCxnSpPr>
            <p:nvPr/>
          </p:nvCxnSpPr>
          <p:spPr>
            <a:xfrm flipV="1">
              <a:off x="9545072" y="3134155"/>
              <a:ext cx="1030762" cy="813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9ECDF2A-AC3D-4FC1-9FF8-6C37AAACF306}"/>
                </a:ext>
              </a:extLst>
            </p:cNvPr>
            <p:cNvCxnSpPr>
              <a:cxnSpLocks/>
              <a:endCxn id="102" idx="1"/>
            </p:cNvCxnSpPr>
            <p:nvPr/>
          </p:nvCxnSpPr>
          <p:spPr>
            <a:xfrm>
              <a:off x="9545072" y="4424607"/>
              <a:ext cx="1030762" cy="42570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08255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3A72-9AC3-7C46-826B-515D9B3C585D}"/>
              </a:ext>
            </a:extLst>
          </p:cNvPr>
          <p:cNvSpPr>
            <a:spLocks noGrp="1"/>
          </p:cNvSpPr>
          <p:nvPr>
            <p:ph type="title"/>
          </p:nvPr>
        </p:nvSpPr>
        <p:spPr/>
        <p:txBody>
          <a:bodyPr rtlCol="0"/>
          <a:lstStyle/>
          <a:p>
            <a:pPr rtl="0"/>
            <a:r>
              <a:rPr lang="pt-BR"/>
              <a:t>AWS Transit Gateway</a:t>
            </a:r>
          </a:p>
        </p:txBody>
      </p:sp>
      <p:grpSp>
        <p:nvGrpSpPr>
          <p:cNvPr id="5" name="Group 4">
            <a:extLst>
              <a:ext uri="{FF2B5EF4-FFF2-40B4-BE49-F238E27FC236}">
                <a16:creationId xmlns:a16="http://schemas.microsoft.com/office/drawing/2014/main" id="{D4F6512E-0100-4202-9361-5648238ABA26}"/>
              </a:ext>
              <a:ext uri="{C183D7F6-B498-43B3-948B-1728B52AA6E4}">
                <adec:decorative xmlns="" xmlns:adec="http://schemas.microsoft.com/office/drawing/2017/decorative" val="1"/>
              </a:ext>
            </a:extLst>
          </p:cNvPr>
          <p:cNvGrpSpPr/>
          <p:nvPr/>
        </p:nvGrpSpPr>
        <p:grpSpPr>
          <a:xfrm>
            <a:off x="691037" y="1916492"/>
            <a:ext cx="2885749" cy="4045058"/>
            <a:chOff x="691037" y="1916492"/>
            <a:chExt cx="2885749" cy="4045058"/>
          </a:xfrm>
        </p:grpSpPr>
        <p:pic>
          <p:nvPicPr>
            <p:cNvPr id="16" name="Graphic 15">
              <a:extLst>
                <a:ext uri="{FF2B5EF4-FFF2-40B4-BE49-F238E27FC236}">
                  <a16:creationId xmlns:a16="http://schemas.microsoft.com/office/drawing/2014/main" id="{8A177514-BF47-4FDF-B874-CADB57AF837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489479" y="2788920"/>
              <a:ext cx="1280160" cy="1280160"/>
            </a:xfrm>
            <a:prstGeom prst="rect">
              <a:avLst/>
            </a:prstGeom>
          </p:spPr>
        </p:pic>
        <p:grpSp>
          <p:nvGrpSpPr>
            <p:cNvPr id="12" name="Group 11">
              <a:extLst>
                <a:ext uri="{FF2B5EF4-FFF2-40B4-BE49-F238E27FC236}">
                  <a16:creationId xmlns:a16="http://schemas.microsoft.com/office/drawing/2014/main" id="{BE566C42-D1E2-48BD-9CD2-636A6DE5F67E}"/>
                </a:ext>
                <a:ext uri="{C183D7F6-B498-43B3-948B-1728B52AA6E4}">
                  <adec:decorative xmlns="" xmlns:adec="http://schemas.microsoft.com/office/drawing/2017/decorative" val="1"/>
                </a:ext>
              </a:extLst>
            </p:cNvPr>
            <p:cNvGrpSpPr/>
            <p:nvPr/>
          </p:nvGrpSpPr>
          <p:grpSpPr>
            <a:xfrm>
              <a:off x="691037" y="1916492"/>
              <a:ext cx="2885749" cy="4045058"/>
              <a:chOff x="691037" y="1916492"/>
              <a:chExt cx="2885749" cy="4045058"/>
            </a:xfrm>
          </p:grpSpPr>
          <p:sp>
            <p:nvSpPr>
              <p:cNvPr id="14" name="TextBox 13">
                <a:extLst>
                  <a:ext uri="{FF2B5EF4-FFF2-40B4-BE49-F238E27FC236}">
                    <a16:creationId xmlns:a16="http://schemas.microsoft.com/office/drawing/2014/main" id="{D95FB275-6E8E-4DBC-97F0-08654CC80CA0}"/>
                  </a:ext>
                </a:extLst>
              </p:cNvPr>
              <p:cNvSpPr txBox="1"/>
              <p:nvPr/>
            </p:nvSpPr>
            <p:spPr>
              <a:xfrm>
                <a:off x="914350" y="4331526"/>
                <a:ext cx="2430418" cy="892552"/>
              </a:xfrm>
              <a:prstGeom prst="rect">
                <a:avLst/>
              </a:prstGeom>
              <a:noFill/>
              <a:ln>
                <a:noFill/>
              </a:ln>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AWS Transit Gateway</a:t>
                </a:r>
              </a:p>
            </p:txBody>
          </p:sp>
          <p:sp>
            <p:nvSpPr>
              <p:cNvPr id="15" name="Rectangle 14">
                <a:extLst>
                  <a:ext uri="{FF2B5EF4-FFF2-40B4-BE49-F238E27FC236}">
                    <a16:creationId xmlns:a16="http://schemas.microsoft.com/office/drawing/2014/main" id="{485214B2-CA86-41BB-BCD9-0D01A9B1D28F}"/>
                  </a:ext>
                </a:extLst>
              </p:cNvPr>
              <p:cNvSpPr/>
              <p:nvPr/>
            </p:nvSpPr>
            <p:spPr>
              <a:xfrm>
                <a:off x="691037"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sp>
        <p:nvSpPr>
          <p:cNvPr id="11" name="TextBox 10">
            <a:extLst>
              <a:ext uri="{FF2B5EF4-FFF2-40B4-BE49-F238E27FC236}">
                <a16:creationId xmlns:a16="http://schemas.microsoft.com/office/drawing/2014/main" id="{1853B1FA-449B-4948-B4F3-D5D21006EB0F}"/>
              </a:ext>
            </a:extLst>
          </p:cNvPr>
          <p:cNvSpPr txBox="1"/>
          <p:nvPr/>
        </p:nvSpPr>
        <p:spPr>
          <a:xfrm>
            <a:off x="3838861" y="1916492"/>
            <a:ext cx="7662102" cy="1200329"/>
          </a:xfrm>
          <a:prstGeom prst="rect">
            <a:avLst/>
          </a:prstGeom>
          <a:noFill/>
        </p:spPr>
        <p:txBody>
          <a:bodyPr wrap="square" rtlCol="0">
            <a:spAutoFit/>
          </a:bodyPr>
          <a:lstStyle/>
          <a:p>
            <a:pPr rtl="0"/>
            <a:r>
              <a:rPr lang="pt-BR" sz="2400" dirty="0">
                <a:latin typeface="Amazon Ember" panose="02000000000000000000" pitchFamily="2" charset="0"/>
                <a:ea typeface="Amazon Ember" panose="02000000000000000000" pitchFamily="2" charset="0"/>
              </a:rPr>
              <a:t>O </a:t>
            </a:r>
            <a:r>
              <a:rPr lang="pt-BR" sz="2400" dirty="0">
                <a:solidFill>
                  <a:schemeClr val="accent5"/>
                </a:solidFill>
                <a:latin typeface="Amazon Ember" panose="02000000000000000000" pitchFamily="2" charset="0"/>
                <a:ea typeface="Amazon Ember" panose="02000000000000000000" pitchFamily="2" charset="0"/>
              </a:rPr>
              <a:t>AWS Transit Gateway </a:t>
            </a:r>
            <a:r>
              <a:rPr lang="pt-BR" sz="2400" dirty="0">
                <a:latin typeface="Amazon Ember" panose="02000000000000000000" pitchFamily="2" charset="0"/>
                <a:ea typeface="Amazon Ember" panose="02000000000000000000" pitchFamily="2" charset="0"/>
              </a:rPr>
              <a:t>é um serviço que permite conectar as </a:t>
            </a:r>
            <a:r>
              <a:rPr lang="pt-BR" sz="2400" dirty="0" err="1">
                <a:latin typeface="Amazon Ember" panose="02000000000000000000" pitchFamily="2" charset="0"/>
                <a:ea typeface="Amazon Ember" panose="02000000000000000000" pitchFamily="2" charset="0"/>
              </a:rPr>
              <a:t>VPCs</a:t>
            </a:r>
            <a:r>
              <a:rPr lang="pt-BR" sz="2400" dirty="0">
                <a:latin typeface="Amazon Ember" panose="02000000000000000000" pitchFamily="2" charset="0"/>
                <a:ea typeface="Amazon Ember" panose="02000000000000000000" pitchFamily="2" charset="0"/>
              </a:rPr>
              <a:t> e as redes </a:t>
            </a:r>
            <a:r>
              <a:rPr lang="pt-BR" sz="2400" dirty="0" err="1">
                <a:latin typeface="Amazon Ember" panose="02000000000000000000" pitchFamily="2" charset="0"/>
                <a:ea typeface="Amazon Ember" panose="02000000000000000000" pitchFamily="2" charset="0"/>
              </a:rPr>
              <a:t>on-premises</a:t>
            </a:r>
            <a:r>
              <a:rPr lang="pt-BR" sz="2400" dirty="0">
                <a:latin typeface="Amazon Ember" panose="02000000000000000000" pitchFamily="2" charset="0"/>
                <a:ea typeface="Amazon Ember" panose="02000000000000000000" pitchFamily="2" charset="0"/>
              </a:rPr>
              <a:t> a um </a:t>
            </a:r>
            <a:r>
              <a:rPr lang="pt-BR" sz="2400" dirty="0" smtClean="0">
                <a:latin typeface="Amazon Ember" panose="02000000000000000000" pitchFamily="2" charset="0"/>
                <a:ea typeface="Amazon Ember" panose="02000000000000000000" pitchFamily="2" charset="0"/>
              </a:rPr>
              <a:t/>
            </a:r>
            <a:br>
              <a:rPr lang="pt-BR" sz="2400" dirty="0" smtClean="0">
                <a:latin typeface="Amazon Ember" panose="02000000000000000000" pitchFamily="2" charset="0"/>
                <a:ea typeface="Amazon Ember" panose="02000000000000000000" pitchFamily="2" charset="0"/>
              </a:rPr>
            </a:br>
            <a:r>
              <a:rPr lang="pt-BR" sz="2400" dirty="0" smtClean="0">
                <a:solidFill>
                  <a:schemeClr val="accent5"/>
                </a:solidFill>
                <a:latin typeface="Amazon Ember" panose="02000000000000000000" pitchFamily="2" charset="0"/>
                <a:ea typeface="Amazon Ember" panose="02000000000000000000" pitchFamily="2" charset="0"/>
                <a:cs typeface="Amazon Ember" panose="020B0603020204020204" pitchFamily="34" charset="0"/>
              </a:rPr>
              <a:t>único </a:t>
            </a:r>
            <a:r>
              <a:rPr lang="pt-BR"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gateway</a:t>
            </a:r>
            <a:r>
              <a:rPr lang="pt-BR" sz="2400" dirty="0">
                <a:latin typeface="Amazon Ember" panose="02000000000000000000" pitchFamily="2" charset="0"/>
                <a:ea typeface="Amazon Ember" panose="02000000000000000000" pitchFamily="2" charset="0"/>
              </a:rPr>
              <a:t>.</a:t>
            </a:r>
            <a:endParaRPr lang="en-US" sz="2400" b="1" dirty="0">
              <a:solidFill>
                <a:schemeClr val="accent5"/>
              </a:solidFill>
              <a:latin typeface="Amazon Ember" panose="02000000000000000000" pitchFamily="2" charset="0"/>
              <a:ea typeface="Amazon Ember" panose="02000000000000000000" pitchFamily="2" charset="0"/>
            </a:endParaRPr>
          </a:p>
        </p:txBody>
      </p:sp>
      <p:sp>
        <p:nvSpPr>
          <p:cNvPr id="24" name="Content Placeholder 12">
            <a:extLst>
              <a:ext uri="{FF2B5EF4-FFF2-40B4-BE49-F238E27FC236}">
                <a16:creationId xmlns:a16="http://schemas.microsoft.com/office/drawing/2014/main" id="{CF645470-0863-47E3-8851-BE8D555E65B7}"/>
              </a:ext>
            </a:extLst>
          </p:cNvPr>
          <p:cNvSpPr txBox="1">
            <a:spLocks/>
          </p:cNvSpPr>
          <p:nvPr/>
        </p:nvSpPr>
        <p:spPr>
          <a:xfrm>
            <a:off x="3876999" y="3347121"/>
            <a:ext cx="7159301" cy="277385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pt-BR" sz="2000" dirty="0"/>
              <a:t>Serviço de roteamento totalmente gerenciado, altamente disponível e flexível</a:t>
            </a:r>
          </a:p>
          <a:p>
            <a:pPr rtl="0"/>
            <a:r>
              <a:rPr lang="pt-BR" sz="2000" dirty="0"/>
              <a:t>Atua como um hub para que todo o tráfego flua entre as suas redes</a:t>
            </a:r>
          </a:p>
          <a:p>
            <a:pPr rtl="0"/>
            <a:r>
              <a:rPr lang="pt-BR" sz="2000" dirty="0"/>
              <a:t>Conecta até 5 mil </a:t>
            </a:r>
            <a:r>
              <a:rPr lang="pt-BR" sz="2000" dirty="0" err="1"/>
              <a:t>VPCs</a:t>
            </a:r>
            <a:r>
              <a:rPr lang="pt-BR" sz="2000" dirty="0"/>
              <a:t> e ambientes </a:t>
            </a:r>
            <a:r>
              <a:rPr lang="pt-BR" sz="2000" dirty="0" err="1"/>
              <a:t>on-premises</a:t>
            </a:r>
            <a:r>
              <a:rPr lang="pt-BR" sz="2000" dirty="0"/>
              <a:t> com um único gateway</a:t>
            </a:r>
            <a:endParaRPr lang="en-US" sz="2400" dirty="0"/>
          </a:p>
        </p:txBody>
      </p:sp>
    </p:spTree>
    <p:custDataLst>
      <p:tags r:id="rId1"/>
    </p:custDataLst>
    <p:extLst>
      <p:ext uri="{BB962C8B-B14F-4D97-AF65-F5344CB8AC3E}">
        <p14:creationId xmlns:p14="http://schemas.microsoft.com/office/powerpoint/2010/main" val="3365990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rtlCol="0"/>
          <a:lstStyle/>
          <a:p>
            <a:pPr rtl="0"/>
            <a:r>
              <a:rPr lang="pt-BR"/>
              <a:t>Conectar várias VPCs</a:t>
            </a:r>
          </a:p>
        </p:txBody>
      </p:sp>
      <p:sp>
        <p:nvSpPr>
          <p:cNvPr id="29" name="TextBox 28">
            <a:extLst>
              <a:ext uri="{FF2B5EF4-FFF2-40B4-BE49-F238E27FC236}">
                <a16:creationId xmlns:a16="http://schemas.microsoft.com/office/drawing/2014/main" id="{E01B356C-A904-4F6F-BC21-984E5000F6BD}"/>
              </a:ext>
            </a:extLst>
          </p:cNvPr>
          <p:cNvSpPr txBox="1"/>
          <p:nvPr/>
        </p:nvSpPr>
        <p:spPr>
          <a:xfrm>
            <a:off x="302546" y="1408389"/>
            <a:ext cx="3049773" cy="1200329"/>
          </a:xfrm>
          <a:prstGeom prst="rect">
            <a:avLst/>
          </a:prstGeom>
          <a:noFill/>
          <a:ln>
            <a:solidFill>
              <a:schemeClr val="tx1">
                <a:lumMod val="50000"/>
                <a:lumOff val="50000"/>
              </a:schemeClr>
            </a:solidFill>
          </a:ln>
        </p:spPr>
        <p:txBody>
          <a:bodyPr wrap="square" rtlCol="0">
            <a:spAutoFit/>
          </a:bodyPr>
          <a:lstStyle/>
          <a:p>
            <a:pPr rtl="0"/>
            <a:r>
              <a:rPr lang="pt-BR" sz="2400">
                <a:latin typeface="Amazon Ember" panose="02000000000000000000" pitchFamily="2" charset="0"/>
                <a:ea typeface="Amazon Ember" panose="02000000000000000000" pitchFamily="2" charset="0"/>
                <a:cs typeface="Amazon Ember" panose="020B0603020204020204" pitchFamily="34" charset="0"/>
              </a:rPr>
              <a:t>Cenário</a:t>
            </a:r>
            <a:r>
              <a:rPr lang="pt-BR" sz="2400">
                <a:ea typeface="Amazon Ember" panose="020B0603020204020204" pitchFamily="34" charset="0"/>
                <a:cs typeface="Amazon Ember" panose="020B0603020204020204" pitchFamily="34" charset="0"/>
              </a:rPr>
              <a:t>: Desejamos conectar totalmente três VPCs.</a:t>
            </a:r>
          </a:p>
        </p:txBody>
      </p:sp>
      <p:grpSp>
        <p:nvGrpSpPr>
          <p:cNvPr id="2" name="Group 1" descr="architecture diagram of three independent vpcs: vpc 1, vpc 2, and vpc 3.">
            <a:extLst>
              <a:ext uri="{FF2B5EF4-FFF2-40B4-BE49-F238E27FC236}">
                <a16:creationId xmlns:a16="http://schemas.microsoft.com/office/drawing/2014/main" id="{DA79D509-1682-4427-B022-602F437BC453}"/>
              </a:ext>
            </a:extLst>
          </p:cNvPr>
          <p:cNvGrpSpPr/>
          <p:nvPr/>
        </p:nvGrpSpPr>
        <p:grpSpPr>
          <a:xfrm>
            <a:off x="3736434" y="1994619"/>
            <a:ext cx="1828800" cy="4361731"/>
            <a:chOff x="3736434" y="1994619"/>
            <a:chExt cx="1828800" cy="4361731"/>
          </a:xfrm>
        </p:grpSpPr>
        <p:grpSp>
          <p:nvGrpSpPr>
            <p:cNvPr id="39" name="Group 38">
              <a:extLst>
                <a:ext uri="{FF2B5EF4-FFF2-40B4-BE49-F238E27FC236}">
                  <a16:creationId xmlns:a16="http://schemas.microsoft.com/office/drawing/2014/main" id="{7023D32C-DFB7-433F-9551-93A863DC0108}"/>
                </a:ext>
              </a:extLst>
            </p:cNvPr>
            <p:cNvGrpSpPr/>
            <p:nvPr/>
          </p:nvGrpSpPr>
          <p:grpSpPr>
            <a:xfrm>
              <a:off x="3736434" y="1994619"/>
              <a:ext cx="1828800" cy="1188720"/>
              <a:chOff x="3752309" y="2240280"/>
              <a:chExt cx="1828800" cy="1188720"/>
            </a:xfrm>
          </p:grpSpPr>
          <p:sp>
            <p:nvSpPr>
              <p:cNvPr id="40" name="Rectangle 39">
                <a:extLst>
                  <a:ext uri="{FF2B5EF4-FFF2-40B4-BE49-F238E27FC236}">
                    <a16:creationId xmlns:a16="http://schemas.microsoft.com/office/drawing/2014/main" id="{9BBB3D2C-8683-4A4C-B3DB-971989C78D55}"/>
                  </a:ext>
                </a:extLst>
              </p:cNvPr>
              <p:cNvSpPr/>
              <p:nvPr/>
            </p:nvSpPr>
            <p:spPr>
              <a:xfrm>
                <a:off x="3752309" y="224028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41" name="Graphic 40">
                <a:extLst>
                  <a:ext uri="{FF2B5EF4-FFF2-40B4-BE49-F238E27FC236}">
                    <a16:creationId xmlns:a16="http://schemas.microsoft.com/office/drawing/2014/main" id="{98425F4B-5412-4AF2-BC19-EB5D54D0857B}"/>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752309" y="2240280"/>
                <a:ext cx="457200" cy="457200"/>
              </a:xfrm>
              <a:prstGeom prst="rect">
                <a:avLst/>
              </a:prstGeom>
            </p:spPr>
          </p:pic>
        </p:grpSp>
        <p:grpSp>
          <p:nvGrpSpPr>
            <p:cNvPr id="45" name="Group 44">
              <a:extLst>
                <a:ext uri="{FF2B5EF4-FFF2-40B4-BE49-F238E27FC236}">
                  <a16:creationId xmlns:a16="http://schemas.microsoft.com/office/drawing/2014/main" id="{13DE2C1D-8789-484B-B505-431F191AB628}"/>
                </a:ext>
              </a:extLst>
            </p:cNvPr>
            <p:cNvGrpSpPr/>
            <p:nvPr/>
          </p:nvGrpSpPr>
          <p:grpSpPr>
            <a:xfrm>
              <a:off x="3736434" y="3581124"/>
              <a:ext cx="1828800" cy="1188720"/>
              <a:chOff x="3752309" y="3670939"/>
              <a:chExt cx="1828800" cy="1188720"/>
            </a:xfrm>
          </p:grpSpPr>
          <p:sp>
            <p:nvSpPr>
              <p:cNvPr id="46" name="Rectangle 45">
                <a:extLst>
                  <a:ext uri="{FF2B5EF4-FFF2-40B4-BE49-F238E27FC236}">
                    <a16:creationId xmlns:a16="http://schemas.microsoft.com/office/drawing/2014/main" id="{D23D9FD5-997E-463B-87EB-79F51415E69E}"/>
                  </a:ext>
                </a:extLst>
              </p:cNvPr>
              <p:cNvSpPr/>
              <p:nvPr/>
            </p:nvSpPr>
            <p:spPr>
              <a:xfrm>
                <a:off x="3752309" y="367093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2:</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47" name="Graphic 46">
                <a:extLst>
                  <a:ext uri="{FF2B5EF4-FFF2-40B4-BE49-F238E27FC236}">
                    <a16:creationId xmlns:a16="http://schemas.microsoft.com/office/drawing/2014/main" id="{5E9FF3F6-992D-46EB-B959-3DE13850B34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752309" y="3670939"/>
                <a:ext cx="457200" cy="457200"/>
              </a:xfrm>
              <a:prstGeom prst="rect">
                <a:avLst/>
              </a:prstGeom>
            </p:spPr>
          </p:pic>
        </p:grpSp>
        <p:grpSp>
          <p:nvGrpSpPr>
            <p:cNvPr id="51" name="Group 50">
              <a:extLst>
                <a:ext uri="{FF2B5EF4-FFF2-40B4-BE49-F238E27FC236}">
                  <a16:creationId xmlns:a16="http://schemas.microsoft.com/office/drawing/2014/main" id="{5D120FC5-89C8-4E9B-97C5-6ACA6FDAAF7B}"/>
                </a:ext>
              </a:extLst>
            </p:cNvPr>
            <p:cNvGrpSpPr/>
            <p:nvPr/>
          </p:nvGrpSpPr>
          <p:grpSpPr>
            <a:xfrm>
              <a:off x="3736434" y="5167630"/>
              <a:ext cx="1828800" cy="1188720"/>
              <a:chOff x="3720559" y="5167630"/>
              <a:chExt cx="1828800" cy="1188720"/>
            </a:xfrm>
          </p:grpSpPr>
          <p:sp>
            <p:nvSpPr>
              <p:cNvPr id="52" name="Rectangle 51">
                <a:extLst>
                  <a:ext uri="{FF2B5EF4-FFF2-40B4-BE49-F238E27FC236}">
                    <a16:creationId xmlns:a16="http://schemas.microsoft.com/office/drawing/2014/main" id="{6D6A0DA8-764A-4545-BD95-3D800E7488DF}"/>
                  </a:ext>
                </a:extLst>
              </p:cNvPr>
              <p:cNvSpPr/>
              <p:nvPr/>
            </p:nvSpPr>
            <p:spPr>
              <a:xfrm>
                <a:off x="3720559"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3:</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53" name="Graphic 52">
                <a:extLst>
                  <a:ext uri="{FF2B5EF4-FFF2-40B4-BE49-F238E27FC236}">
                    <a16:creationId xmlns:a16="http://schemas.microsoft.com/office/drawing/2014/main" id="{6D398946-9DE9-4400-A218-AA599D38AD40}"/>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720559" y="5167630"/>
                <a:ext cx="457200" cy="457200"/>
              </a:xfrm>
              <a:prstGeom prst="rect">
                <a:avLst/>
              </a:prstGeom>
            </p:spPr>
          </p:pic>
        </p:grpSp>
      </p:grpSp>
    </p:spTree>
    <p:custDataLst>
      <p:tags r:id="rId1"/>
    </p:custDataLst>
    <p:extLst>
      <p:ext uri="{BB962C8B-B14F-4D97-AF65-F5344CB8AC3E}">
        <p14:creationId xmlns:p14="http://schemas.microsoft.com/office/powerpoint/2010/main" val="4194332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rtlCol="0"/>
          <a:lstStyle/>
          <a:p>
            <a:pPr rtl="0"/>
            <a:r>
              <a:rPr lang="pt-BR"/>
              <a:t>Etapa 1: Criar um gateway de trânsito</a:t>
            </a:r>
          </a:p>
        </p:txBody>
      </p:sp>
      <p:sp>
        <p:nvSpPr>
          <p:cNvPr id="22" name="TextBox 21">
            <a:extLst>
              <a:ext uri="{FF2B5EF4-FFF2-40B4-BE49-F238E27FC236}">
                <a16:creationId xmlns:a16="http://schemas.microsoft.com/office/drawing/2014/main" id="{9BCB0CBA-3C32-47F7-920F-EF90F0A6066C}"/>
              </a:ext>
            </a:extLst>
          </p:cNvPr>
          <p:cNvSpPr txBox="1"/>
          <p:nvPr/>
        </p:nvSpPr>
        <p:spPr>
          <a:xfrm>
            <a:off x="302546" y="1408389"/>
            <a:ext cx="3049773" cy="1200329"/>
          </a:xfrm>
          <a:prstGeom prst="rect">
            <a:avLst/>
          </a:prstGeom>
          <a:noFill/>
          <a:ln>
            <a:solidFill>
              <a:schemeClr val="tx1">
                <a:lumMod val="50000"/>
                <a:lumOff val="50000"/>
              </a:schemeClr>
            </a:solidFill>
          </a:ln>
        </p:spPr>
        <p:txBody>
          <a:bodyPr wrap="squar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Cenário</a:t>
            </a:r>
            <a:r>
              <a:rPr lang="pt-BR" sz="2400">
                <a:ea typeface="Amazon Ember" panose="020B0603020204020204" pitchFamily="34" charset="0"/>
                <a:cs typeface="Amazon Ember" panose="020B0603020204020204" pitchFamily="34" charset="0"/>
              </a:rPr>
              <a:t>: Desejamos conectar totalmente três VPCs.</a:t>
            </a:r>
          </a:p>
        </p:txBody>
      </p:sp>
      <p:grpSp>
        <p:nvGrpSpPr>
          <p:cNvPr id="7" name="Group 6" descr="architecture diagram of vpc 1, vpc 2, vpc 3, and aws transit gateway.">
            <a:extLst>
              <a:ext uri="{FF2B5EF4-FFF2-40B4-BE49-F238E27FC236}">
                <a16:creationId xmlns:a16="http://schemas.microsoft.com/office/drawing/2014/main" id="{C6F91E0D-48BC-4BB2-AFB8-0431CDFBBE1E}"/>
              </a:ext>
            </a:extLst>
          </p:cNvPr>
          <p:cNvGrpSpPr/>
          <p:nvPr/>
        </p:nvGrpSpPr>
        <p:grpSpPr>
          <a:xfrm>
            <a:off x="3736434" y="1171298"/>
            <a:ext cx="5405109" cy="5439942"/>
            <a:chOff x="3736434" y="1171298"/>
            <a:chExt cx="5405109" cy="5439942"/>
          </a:xfrm>
        </p:grpSpPr>
        <p:grpSp>
          <p:nvGrpSpPr>
            <p:cNvPr id="2" name="Group 1">
              <a:extLst>
                <a:ext uri="{FF2B5EF4-FFF2-40B4-BE49-F238E27FC236}">
                  <a16:creationId xmlns:a16="http://schemas.microsoft.com/office/drawing/2014/main" id="{2E2E98C4-0C7A-42CF-87DC-40552652B88A}"/>
                </a:ext>
              </a:extLst>
            </p:cNvPr>
            <p:cNvGrpSpPr/>
            <p:nvPr/>
          </p:nvGrpSpPr>
          <p:grpSpPr>
            <a:xfrm>
              <a:off x="5816058" y="1171298"/>
              <a:ext cx="3325485" cy="5439942"/>
              <a:chOff x="5816058" y="1171298"/>
              <a:chExt cx="3325485" cy="5439942"/>
            </a:xfrm>
          </p:grpSpPr>
          <p:sp>
            <p:nvSpPr>
              <p:cNvPr id="28" name="Rounded Rectangle 49">
                <a:extLst>
                  <a:ext uri="{FF2B5EF4-FFF2-40B4-BE49-F238E27FC236}">
                    <a16:creationId xmlns:a16="http://schemas.microsoft.com/office/drawing/2014/main" id="{D7441A57-4224-44CC-8138-3B754750FD04}"/>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21" name="Graphic 20">
                <a:extLst>
                  <a:ext uri="{FF2B5EF4-FFF2-40B4-BE49-F238E27FC236}">
                    <a16:creationId xmlns:a16="http://schemas.microsoft.com/office/drawing/2014/main" id="{09F36451-ABDD-4849-891B-DE2B492E5B6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816058" y="1171298"/>
                <a:ext cx="640080" cy="640080"/>
              </a:xfrm>
              <a:prstGeom prst="rect">
                <a:avLst/>
              </a:prstGeom>
            </p:spPr>
          </p:pic>
          <p:sp>
            <p:nvSpPr>
              <p:cNvPr id="23" name="Rectangle 22">
                <a:extLst>
                  <a:ext uri="{FF2B5EF4-FFF2-40B4-BE49-F238E27FC236}">
                    <a16:creationId xmlns:a16="http://schemas.microsoft.com/office/drawing/2014/main" id="{2EAB201B-445E-4CC3-AB9D-3707FEFA53F1}"/>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457200" tIns="91440" rIns="457200" bIns="45720" numCol="1" spcCol="0" rtlCol="0" fromWordArt="0" anchor="t" anchorCtr="0" forceAA="0" compatLnSpc="1">
                <a:prstTxWarp prst="textNoShape">
                  <a:avLst/>
                </a:prstTxWarp>
                <a:noAutofit/>
              </a:bodyPr>
              <a:lstStyle/>
              <a:p>
                <a:pPr lvl="0" algn="ctr" rtl="0"/>
                <a:r>
                  <a:rPr lang="pt-BR" sz="1600" kern="0">
                    <a:solidFill>
                      <a:srgbClr val="5A6B86"/>
                    </a:solidFill>
                  </a:rPr>
                  <a:t>AWS Transit Gateway (tgw-xxx)</a:t>
                </a:r>
              </a:p>
            </p:txBody>
          </p:sp>
        </p:grpSp>
        <p:grpSp>
          <p:nvGrpSpPr>
            <p:cNvPr id="3" name="Group 2">
              <a:extLst>
                <a:ext uri="{FF2B5EF4-FFF2-40B4-BE49-F238E27FC236}">
                  <a16:creationId xmlns:a16="http://schemas.microsoft.com/office/drawing/2014/main" id="{56AC45C5-4F3B-456C-B2F8-144A830CCA25}"/>
                </a:ext>
              </a:extLst>
            </p:cNvPr>
            <p:cNvGrpSpPr/>
            <p:nvPr/>
          </p:nvGrpSpPr>
          <p:grpSpPr>
            <a:xfrm>
              <a:off x="3736434" y="1994619"/>
              <a:ext cx="1828800" cy="4361731"/>
              <a:chOff x="3736434" y="1994619"/>
              <a:chExt cx="1828800" cy="4361731"/>
            </a:xfrm>
          </p:grpSpPr>
          <p:grpSp>
            <p:nvGrpSpPr>
              <p:cNvPr id="50" name="Group 49">
                <a:extLst>
                  <a:ext uri="{FF2B5EF4-FFF2-40B4-BE49-F238E27FC236}">
                    <a16:creationId xmlns:a16="http://schemas.microsoft.com/office/drawing/2014/main" id="{36AB1B85-DB58-48E7-A504-2213F27DAE4E}"/>
                  </a:ext>
                </a:extLst>
              </p:cNvPr>
              <p:cNvGrpSpPr/>
              <p:nvPr/>
            </p:nvGrpSpPr>
            <p:grpSpPr>
              <a:xfrm>
                <a:off x="3736434" y="1994619"/>
                <a:ext cx="1828800" cy="1188720"/>
                <a:chOff x="3752309" y="2240280"/>
                <a:chExt cx="1828800" cy="1188720"/>
              </a:xfrm>
            </p:grpSpPr>
            <p:sp>
              <p:nvSpPr>
                <p:cNvPr id="51" name="Rectangle 50">
                  <a:extLst>
                    <a:ext uri="{FF2B5EF4-FFF2-40B4-BE49-F238E27FC236}">
                      <a16:creationId xmlns:a16="http://schemas.microsoft.com/office/drawing/2014/main" id="{63DD3B0E-0FF4-43FD-BA05-C44D9405B80F}"/>
                    </a:ext>
                  </a:extLst>
                </p:cNvPr>
                <p:cNvSpPr/>
                <p:nvPr/>
              </p:nvSpPr>
              <p:spPr>
                <a:xfrm>
                  <a:off x="3752309" y="224028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52" name="Graphic 51">
                  <a:extLst>
                    <a:ext uri="{FF2B5EF4-FFF2-40B4-BE49-F238E27FC236}">
                      <a16:creationId xmlns:a16="http://schemas.microsoft.com/office/drawing/2014/main" id="{8E7B6179-73A3-466D-AD83-02762BF8277A}"/>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52309" y="2240280"/>
                  <a:ext cx="457200" cy="457200"/>
                </a:xfrm>
                <a:prstGeom prst="rect">
                  <a:avLst/>
                </a:prstGeom>
              </p:spPr>
            </p:pic>
          </p:grpSp>
          <p:grpSp>
            <p:nvGrpSpPr>
              <p:cNvPr id="53" name="Group 52">
                <a:extLst>
                  <a:ext uri="{FF2B5EF4-FFF2-40B4-BE49-F238E27FC236}">
                    <a16:creationId xmlns:a16="http://schemas.microsoft.com/office/drawing/2014/main" id="{9FFE329E-987C-448E-B396-21EDB48496AC}"/>
                  </a:ext>
                </a:extLst>
              </p:cNvPr>
              <p:cNvGrpSpPr/>
              <p:nvPr/>
            </p:nvGrpSpPr>
            <p:grpSpPr>
              <a:xfrm>
                <a:off x="3736434" y="3581124"/>
                <a:ext cx="1828800" cy="1188720"/>
                <a:chOff x="3752309" y="3670939"/>
                <a:chExt cx="1828800" cy="1188720"/>
              </a:xfrm>
            </p:grpSpPr>
            <p:sp>
              <p:nvSpPr>
                <p:cNvPr id="54" name="Rectangle 53">
                  <a:extLst>
                    <a:ext uri="{FF2B5EF4-FFF2-40B4-BE49-F238E27FC236}">
                      <a16:creationId xmlns:a16="http://schemas.microsoft.com/office/drawing/2014/main" id="{03D1DD3B-78E9-4D8B-829B-BE2509A36125}"/>
                    </a:ext>
                  </a:extLst>
                </p:cNvPr>
                <p:cNvSpPr/>
                <p:nvPr/>
              </p:nvSpPr>
              <p:spPr>
                <a:xfrm>
                  <a:off x="3752309" y="367093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2:</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55" name="Graphic 54">
                  <a:extLst>
                    <a:ext uri="{FF2B5EF4-FFF2-40B4-BE49-F238E27FC236}">
                      <a16:creationId xmlns:a16="http://schemas.microsoft.com/office/drawing/2014/main" id="{F9629180-3A09-4E1B-A809-5AAC7C34E195}"/>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52309" y="3670939"/>
                  <a:ext cx="457200" cy="457200"/>
                </a:xfrm>
                <a:prstGeom prst="rect">
                  <a:avLst/>
                </a:prstGeom>
              </p:spPr>
            </p:pic>
          </p:grpSp>
          <p:grpSp>
            <p:nvGrpSpPr>
              <p:cNvPr id="56" name="Group 55">
                <a:extLst>
                  <a:ext uri="{FF2B5EF4-FFF2-40B4-BE49-F238E27FC236}">
                    <a16:creationId xmlns:a16="http://schemas.microsoft.com/office/drawing/2014/main" id="{8AACA965-11CE-4B6D-B63E-1F634B822A94}"/>
                  </a:ext>
                </a:extLst>
              </p:cNvPr>
              <p:cNvGrpSpPr/>
              <p:nvPr/>
            </p:nvGrpSpPr>
            <p:grpSpPr>
              <a:xfrm>
                <a:off x="3736434" y="5167630"/>
                <a:ext cx="1828800" cy="1188720"/>
                <a:chOff x="3720559" y="5167630"/>
                <a:chExt cx="1828800" cy="1188720"/>
              </a:xfrm>
            </p:grpSpPr>
            <p:sp>
              <p:nvSpPr>
                <p:cNvPr id="57" name="Rectangle 56">
                  <a:extLst>
                    <a:ext uri="{FF2B5EF4-FFF2-40B4-BE49-F238E27FC236}">
                      <a16:creationId xmlns:a16="http://schemas.microsoft.com/office/drawing/2014/main" id="{4EA9FF9D-FE67-4EFA-85D4-2A148C740442}"/>
                    </a:ext>
                  </a:extLst>
                </p:cNvPr>
                <p:cNvSpPr/>
                <p:nvPr/>
              </p:nvSpPr>
              <p:spPr>
                <a:xfrm>
                  <a:off x="3720559"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3:</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58" name="Graphic 57">
                  <a:extLst>
                    <a:ext uri="{FF2B5EF4-FFF2-40B4-BE49-F238E27FC236}">
                      <a16:creationId xmlns:a16="http://schemas.microsoft.com/office/drawing/2014/main" id="{0B5483D0-4791-4473-8A12-A90100B3A20C}"/>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20559" y="5167630"/>
                  <a:ext cx="457200" cy="457200"/>
                </a:xfrm>
                <a:prstGeom prst="rect">
                  <a:avLst/>
                </a:prstGeom>
              </p:spPr>
            </p:pic>
          </p:grpSp>
        </p:grpSp>
      </p:grpSp>
    </p:spTree>
    <p:custDataLst>
      <p:tags r:id="rId1"/>
    </p:custDataLst>
    <p:extLst>
      <p:ext uri="{BB962C8B-B14F-4D97-AF65-F5344CB8AC3E}">
        <p14:creationId xmlns:p14="http://schemas.microsoft.com/office/powerpoint/2010/main" val="1258446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rtlCol="0"/>
          <a:lstStyle/>
          <a:p>
            <a:pPr rtl="0"/>
            <a:r>
              <a:rPr lang="pt-BR" sz="3600" dirty="0"/>
              <a:t>Etapa 2: Implantar interfaces de </a:t>
            </a:r>
            <a:r>
              <a:rPr lang="pt-BR" sz="3600" dirty="0" smtClean="0"/>
              <a:t/>
            </a:r>
            <a:br>
              <a:rPr lang="pt-BR" sz="3600" dirty="0" smtClean="0"/>
            </a:br>
            <a:r>
              <a:rPr lang="pt-BR" sz="3600" dirty="0" smtClean="0"/>
              <a:t>rede </a:t>
            </a:r>
            <a:r>
              <a:rPr lang="pt-BR" sz="3600" dirty="0"/>
              <a:t>elástica</a:t>
            </a:r>
          </a:p>
        </p:txBody>
      </p:sp>
      <p:sp>
        <p:nvSpPr>
          <p:cNvPr id="22" name="TextBox 21">
            <a:extLst>
              <a:ext uri="{FF2B5EF4-FFF2-40B4-BE49-F238E27FC236}">
                <a16:creationId xmlns:a16="http://schemas.microsoft.com/office/drawing/2014/main" id="{9BCB0CBA-3C32-47F7-920F-EF90F0A6066C}"/>
              </a:ext>
            </a:extLst>
          </p:cNvPr>
          <p:cNvSpPr txBox="1"/>
          <p:nvPr/>
        </p:nvSpPr>
        <p:spPr>
          <a:xfrm>
            <a:off x="302546" y="1408389"/>
            <a:ext cx="3049773" cy="1200329"/>
          </a:xfrm>
          <a:prstGeom prst="rect">
            <a:avLst/>
          </a:prstGeom>
          <a:noFill/>
          <a:ln>
            <a:solidFill>
              <a:schemeClr val="tx1">
                <a:lumMod val="50000"/>
                <a:lumOff val="50000"/>
              </a:schemeClr>
            </a:solidFill>
          </a:ln>
        </p:spPr>
        <p:txBody>
          <a:bodyPr wrap="squar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Cenário</a:t>
            </a:r>
            <a:r>
              <a:rPr lang="pt-BR" sz="2400">
                <a:ea typeface="Amazon Ember" panose="020B0603020204020204" pitchFamily="34" charset="0"/>
                <a:cs typeface="Amazon Ember" panose="020B0603020204020204" pitchFamily="34" charset="0"/>
              </a:rPr>
              <a:t>: Desejamos conectar totalmente três VPCs.</a:t>
            </a:r>
          </a:p>
        </p:txBody>
      </p:sp>
      <p:grpSp>
        <p:nvGrpSpPr>
          <p:cNvPr id="2" name="Group 1" descr="architecture diagram of vpc 1, vpc 2, vpc 3, and aws transit gateway. each vpc has two elastic network interfaces. the vpc 3 route table has only a local route.">
            <a:extLst>
              <a:ext uri="{FF2B5EF4-FFF2-40B4-BE49-F238E27FC236}">
                <a16:creationId xmlns:a16="http://schemas.microsoft.com/office/drawing/2014/main" id="{944766F9-F578-4B3D-BC3C-FDD7FB70F4EA}"/>
              </a:ext>
            </a:extLst>
          </p:cNvPr>
          <p:cNvGrpSpPr/>
          <p:nvPr/>
        </p:nvGrpSpPr>
        <p:grpSpPr>
          <a:xfrm>
            <a:off x="3019658" y="1171298"/>
            <a:ext cx="6121885" cy="5439942"/>
            <a:chOff x="3019658" y="1171298"/>
            <a:chExt cx="6121885" cy="5439942"/>
          </a:xfrm>
        </p:grpSpPr>
        <p:sp>
          <p:nvSpPr>
            <p:cNvPr id="28" name="Rounded Rectangle 49">
              <a:extLst>
                <a:ext uri="{FF2B5EF4-FFF2-40B4-BE49-F238E27FC236}">
                  <a16:creationId xmlns:a16="http://schemas.microsoft.com/office/drawing/2014/main" id="{D7441A57-4224-44CC-8138-3B754750FD04}"/>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21" name="Graphic 20">
              <a:extLst>
                <a:ext uri="{FF2B5EF4-FFF2-40B4-BE49-F238E27FC236}">
                  <a16:creationId xmlns:a16="http://schemas.microsoft.com/office/drawing/2014/main" id="{09F36451-ABDD-4849-891B-DE2B492E5B6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816058" y="1171298"/>
              <a:ext cx="640080" cy="640080"/>
            </a:xfrm>
            <a:prstGeom prst="rect">
              <a:avLst/>
            </a:prstGeom>
          </p:spPr>
        </p:pic>
        <p:sp>
          <p:nvSpPr>
            <p:cNvPr id="23" name="Rectangle 22">
              <a:extLst>
                <a:ext uri="{FF2B5EF4-FFF2-40B4-BE49-F238E27FC236}">
                  <a16:creationId xmlns:a16="http://schemas.microsoft.com/office/drawing/2014/main" id="{2EAB201B-445E-4CC3-AB9D-3707FEFA53F1}"/>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457200" tIns="91440" rIns="457200" bIns="45720" numCol="1" spcCol="0" rtlCol="0" fromWordArt="0" anchor="t" anchorCtr="0" forceAA="0" compatLnSpc="1">
              <a:prstTxWarp prst="textNoShape">
                <a:avLst/>
              </a:prstTxWarp>
              <a:noAutofit/>
            </a:bodyPr>
            <a:lstStyle/>
            <a:p>
              <a:pPr lvl="0" algn="ctr" rtl="0"/>
              <a:r>
                <a:rPr lang="pt-BR" sz="1600" kern="0">
                  <a:solidFill>
                    <a:srgbClr val="5A6B86"/>
                  </a:solidFill>
                </a:rPr>
                <a:t>AWS Transit Gateway (tgw-xxx)</a:t>
              </a:r>
            </a:p>
          </p:txBody>
        </p:sp>
        <p:grpSp>
          <p:nvGrpSpPr>
            <p:cNvPr id="18" name="Group 17">
              <a:extLst>
                <a:ext uri="{FF2B5EF4-FFF2-40B4-BE49-F238E27FC236}">
                  <a16:creationId xmlns:a16="http://schemas.microsoft.com/office/drawing/2014/main" id="{9547913B-DDF8-4EB1-84C4-7B3AF31CAC07}"/>
                </a:ext>
              </a:extLst>
            </p:cNvPr>
            <p:cNvGrpSpPr/>
            <p:nvPr/>
          </p:nvGrpSpPr>
          <p:grpSpPr>
            <a:xfrm>
              <a:off x="3736434" y="1994619"/>
              <a:ext cx="1828800" cy="1188720"/>
              <a:chOff x="3736434" y="1994619"/>
              <a:chExt cx="1828800" cy="1188720"/>
            </a:xfrm>
          </p:grpSpPr>
          <p:pic>
            <p:nvPicPr>
              <p:cNvPr id="19" name="Graphic 18">
                <a:extLst>
                  <a:ext uri="{FF2B5EF4-FFF2-40B4-BE49-F238E27FC236}">
                    <a16:creationId xmlns:a16="http://schemas.microsoft.com/office/drawing/2014/main" id="{2340D990-F23E-412B-9D36-62D5BF9915D9}"/>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36434" y="1994619"/>
                <a:ext cx="457200" cy="457200"/>
              </a:xfrm>
              <a:prstGeom prst="rect">
                <a:avLst/>
              </a:prstGeom>
            </p:spPr>
          </p:pic>
          <p:sp>
            <p:nvSpPr>
              <p:cNvPr id="20" name="Rectangle 19">
                <a:extLst>
                  <a:ext uri="{FF2B5EF4-FFF2-40B4-BE49-F238E27FC236}">
                    <a16:creationId xmlns:a16="http://schemas.microsoft.com/office/drawing/2014/main" id="{9D25A3DF-723D-4F5D-BB94-EBDB259CD9F3}"/>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24" name="Group 23">
                <a:extLst>
                  <a:ext uri="{FF2B5EF4-FFF2-40B4-BE49-F238E27FC236}">
                    <a16:creationId xmlns:a16="http://schemas.microsoft.com/office/drawing/2014/main" id="{EF039DDD-C777-49B7-9B09-4A3C8B5587A9}"/>
                  </a:ext>
                </a:extLst>
              </p:cNvPr>
              <p:cNvGrpSpPr/>
              <p:nvPr/>
            </p:nvGrpSpPr>
            <p:grpSpPr>
              <a:xfrm>
                <a:off x="4104734" y="2624484"/>
                <a:ext cx="1092200" cy="548640"/>
                <a:chOff x="4104734" y="2624484"/>
                <a:chExt cx="1092200" cy="548640"/>
              </a:xfrm>
            </p:grpSpPr>
            <p:pic>
              <p:nvPicPr>
                <p:cNvPr id="25" name="Graphic 24">
                  <a:extLst>
                    <a:ext uri="{FF2B5EF4-FFF2-40B4-BE49-F238E27FC236}">
                      <a16:creationId xmlns:a16="http://schemas.microsoft.com/office/drawing/2014/main" id="{325A4226-72FD-4644-B2EF-4FDE6C08659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104734" y="2624484"/>
                  <a:ext cx="469900" cy="469900"/>
                </a:xfrm>
                <a:prstGeom prst="rect">
                  <a:avLst/>
                </a:prstGeom>
              </p:spPr>
            </p:pic>
            <p:pic>
              <p:nvPicPr>
                <p:cNvPr id="26" name="Graphic 25">
                  <a:extLst>
                    <a:ext uri="{FF2B5EF4-FFF2-40B4-BE49-F238E27FC236}">
                      <a16:creationId xmlns:a16="http://schemas.microsoft.com/office/drawing/2014/main" id="{D2934861-2956-424C-928C-0CB4F2BDC91C}"/>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727034" y="2624484"/>
                  <a:ext cx="469900" cy="469900"/>
                </a:xfrm>
                <a:prstGeom prst="rect">
                  <a:avLst/>
                </a:prstGeom>
              </p:spPr>
            </p:pic>
            <p:cxnSp>
              <p:nvCxnSpPr>
                <p:cNvPr id="27" name="Straight Connector 26">
                  <a:extLst>
                    <a:ext uri="{FF2B5EF4-FFF2-40B4-BE49-F238E27FC236}">
                      <a16:creationId xmlns:a16="http://schemas.microsoft.com/office/drawing/2014/main" id="{249A5E48-1F40-49FB-882A-6F4BA8DA839E}"/>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09F38ED0-096B-47D5-BBD7-556BAEBB967F}"/>
                </a:ext>
              </a:extLst>
            </p:cNvPr>
            <p:cNvGrpSpPr/>
            <p:nvPr/>
          </p:nvGrpSpPr>
          <p:grpSpPr>
            <a:xfrm>
              <a:off x="3736434" y="3581124"/>
              <a:ext cx="1828800" cy="1188720"/>
              <a:chOff x="3736434" y="3581124"/>
              <a:chExt cx="1828800" cy="1188720"/>
            </a:xfrm>
          </p:grpSpPr>
          <p:pic>
            <p:nvPicPr>
              <p:cNvPr id="30" name="Graphic 29">
                <a:extLst>
                  <a:ext uri="{FF2B5EF4-FFF2-40B4-BE49-F238E27FC236}">
                    <a16:creationId xmlns:a16="http://schemas.microsoft.com/office/drawing/2014/main" id="{132AC935-9C48-4DFC-8DD4-2271BDF0CEE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36434" y="3581124"/>
                <a:ext cx="457200" cy="457200"/>
              </a:xfrm>
              <a:prstGeom prst="rect">
                <a:avLst/>
              </a:prstGeom>
            </p:spPr>
          </p:pic>
          <p:sp>
            <p:nvSpPr>
              <p:cNvPr id="31" name="Rectangle 30">
                <a:extLst>
                  <a:ext uri="{FF2B5EF4-FFF2-40B4-BE49-F238E27FC236}">
                    <a16:creationId xmlns:a16="http://schemas.microsoft.com/office/drawing/2014/main" id="{DD35468E-08BD-41AE-B559-724F8E185AEA}"/>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2:</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32" name="Group 31">
                <a:extLst>
                  <a:ext uri="{FF2B5EF4-FFF2-40B4-BE49-F238E27FC236}">
                    <a16:creationId xmlns:a16="http://schemas.microsoft.com/office/drawing/2014/main" id="{B8EC0679-821A-4F63-B9EC-2253403448C4}"/>
                  </a:ext>
                </a:extLst>
              </p:cNvPr>
              <p:cNvGrpSpPr/>
              <p:nvPr/>
            </p:nvGrpSpPr>
            <p:grpSpPr>
              <a:xfrm>
                <a:off x="4100378" y="4213801"/>
                <a:ext cx="1092200" cy="548640"/>
                <a:chOff x="4104734" y="2624484"/>
                <a:chExt cx="1092200" cy="548640"/>
              </a:xfrm>
            </p:grpSpPr>
            <p:pic>
              <p:nvPicPr>
                <p:cNvPr id="33" name="Graphic 32">
                  <a:extLst>
                    <a:ext uri="{FF2B5EF4-FFF2-40B4-BE49-F238E27FC236}">
                      <a16:creationId xmlns:a16="http://schemas.microsoft.com/office/drawing/2014/main" id="{B7DA382E-2B67-4264-9B81-D18DC5AC14CC}"/>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104734" y="2624484"/>
                  <a:ext cx="469900" cy="469900"/>
                </a:xfrm>
                <a:prstGeom prst="rect">
                  <a:avLst/>
                </a:prstGeom>
              </p:spPr>
            </p:pic>
            <p:pic>
              <p:nvPicPr>
                <p:cNvPr id="34" name="Graphic 33">
                  <a:extLst>
                    <a:ext uri="{FF2B5EF4-FFF2-40B4-BE49-F238E27FC236}">
                      <a16:creationId xmlns:a16="http://schemas.microsoft.com/office/drawing/2014/main" id="{BE8AF92A-364E-4EB0-AC69-0B017294351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727034" y="2624484"/>
                  <a:ext cx="469900" cy="469900"/>
                </a:xfrm>
                <a:prstGeom prst="rect">
                  <a:avLst/>
                </a:prstGeom>
              </p:spPr>
            </p:pic>
            <p:cxnSp>
              <p:nvCxnSpPr>
                <p:cNvPr id="35" name="Straight Connector 34">
                  <a:extLst>
                    <a:ext uri="{FF2B5EF4-FFF2-40B4-BE49-F238E27FC236}">
                      <a16:creationId xmlns:a16="http://schemas.microsoft.com/office/drawing/2014/main" id="{F2D48F78-966E-440B-994F-364993F4BBA0}"/>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5CC0B173-4581-47B7-8549-CDEFDAE0C408}"/>
                </a:ext>
              </a:extLst>
            </p:cNvPr>
            <p:cNvGrpSpPr/>
            <p:nvPr/>
          </p:nvGrpSpPr>
          <p:grpSpPr>
            <a:xfrm>
              <a:off x="3736434" y="5167630"/>
              <a:ext cx="1828800" cy="1197192"/>
              <a:chOff x="3736434" y="5167630"/>
              <a:chExt cx="1828800" cy="1197192"/>
            </a:xfrm>
          </p:grpSpPr>
          <p:pic>
            <p:nvPicPr>
              <p:cNvPr id="37" name="Graphic 36">
                <a:extLst>
                  <a:ext uri="{FF2B5EF4-FFF2-40B4-BE49-F238E27FC236}">
                    <a16:creationId xmlns:a16="http://schemas.microsoft.com/office/drawing/2014/main" id="{FB9308AA-C0F1-46B7-80AF-B275489BB793}"/>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36434" y="5167630"/>
                <a:ext cx="457200" cy="457200"/>
              </a:xfrm>
              <a:prstGeom prst="rect">
                <a:avLst/>
              </a:prstGeom>
            </p:spPr>
          </p:pic>
          <p:sp>
            <p:nvSpPr>
              <p:cNvPr id="38" name="Rectangle 37">
                <a:extLst>
                  <a:ext uri="{FF2B5EF4-FFF2-40B4-BE49-F238E27FC236}">
                    <a16:creationId xmlns:a16="http://schemas.microsoft.com/office/drawing/2014/main" id="{FBDC9A2A-676B-4646-8D0E-C739D011DB57}"/>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3:</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39" name="Group 38">
                <a:extLst>
                  <a:ext uri="{FF2B5EF4-FFF2-40B4-BE49-F238E27FC236}">
                    <a16:creationId xmlns:a16="http://schemas.microsoft.com/office/drawing/2014/main" id="{686E6298-9422-41C5-84C8-742982B60729}"/>
                  </a:ext>
                </a:extLst>
              </p:cNvPr>
              <p:cNvGrpSpPr/>
              <p:nvPr/>
            </p:nvGrpSpPr>
            <p:grpSpPr>
              <a:xfrm>
                <a:off x="4109085" y="5816182"/>
                <a:ext cx="1092200" cy="548640"/>
                <a:chOff x="4104734" y="2624484"/>
                <a:chExt cx="1092200" cy="548640"/>
              </a:xfrm>
            </p:grpSpPr>
            <p:pic>
              <p:nvPicPr>
                <p:cNvPr id="40" name="Graphic 39">
                  <a:extLst>
                    <a:ext uri="{FF2B5EF4-FFF2-40B4-BE49-F238E27FC236}">
                      <a16:creationId xmlns:a16="http://schemas.microsoft.com/office/drawing/2014/main" id="{775EAF0C-6223-4927-B821-7CBCB859081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104734" y="2624484"/>
                  <a:ext cx="469900" cy="469900"/>
                </a:xfrm>
                <a:prstGeom prst="rect">
                  <a:avLst/>
                </a:prstGeom>
              </p:spPr>
            </p:pic>
            <p:pic>
              <p:nvPicPr>
                <p:cNvPr id="41" name="Graphic 40">
                  <a:extLst>
                    <a:ext uri="{FF2B5EF4-FFF2-40B4-BE49-F238E27FC236}">
                      <a16:creationId xmlns:a16="http://schemas.microsoft.com/office/drawing/2014/main" id="{F9A749B1-B693-42D4-971D-88651374EC3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727034" y="2624484"/>
                  <a:ext cx="469900" cy="469900"/>
                </a:xfrm>
                <a:prstGeom prst="rect">
                  <a:avLst/>
                </a:prstGeom>
              </p:spPr>
            </p:pic>
            <p:cxnSp>
              <p:nvCxnSpPr>
                <p:cNvPr id="42" name="Straight Connector 41">
                  <a:extLst>
                    <a:ext uri="{FF2B5EF4-FFF2-40B4-BE49-F238E27FC236}">
                      <a16:creationId xmlns:a16="http://schemas.microsoft.com/office/drawing/2014/main" id="{332DF4C6-83A8-45D5-B5A8-F609D533F944}"/>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cxnSp>
          <p:nvCxnSpPr>
            <p:cNvPr id="44" name="Straight Arrow Connector 43">
              <a:extLst>
                <a:ext uri="{FF2B5EF4-FFF2-40B4-BE49-F238E27FC236}">
                  <a16:creationId xmlns:a16="http://schemas.microsoft.com/office/drawing/2014/main" id="{391D458B-9E8F-4D2F-AD80-F5E08518E7BB}"/>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A46D30A8-461E-4505-A0B5-FCE0D4A601BE}"/>
              </a:ext>
            </a:extLst>
          </p:cNvPr>
          <p:cNvSpPr txBox="1"/>
          <p:nvPr/>
        </p:nvSpPr>
        <p:spPr>
          <a:xfrm>
            <a:off x="277111" y="4599636"/>
            <a:ext cx="2722220" cy="369332"/>
          </a:xfrm>
          <a:prstGeom prst="rect">
            <a:avLst/>
          </a:prstGeom>
          <a:noFill/>
        </p:spPr>
        <p:txBody>
          <a:bodyPr wrap="none" rtlCol="0">
            <a:spAutoFit/>
          </a:bodyPr>
          <a:lstStyle/>
          <a:p>
            <a:pPr algn="ctr" rtl="0"/>
            <a:r>
              <a:rPr lang="pt-BR" dirty="0">
                <a:ea typeface="Amazon Ember Light" panose="020B0403020204020204" pitchFamily="34" charset="0"/>
                <a:cs typeface="Amazon Ember Light" panose="020B0403020204020204" pitchFamily="34" charset="0"/>
              </a:rPr>
              <a:t>Tabela de rotas da VPC 3</a:t>
            </a:r>
          </a:p>
        </p:txBody>
      </p:sp>
      <p:graphicFrame>
        <p:nvGraphicFramePr>
          <p:cNvPr id="45" name="Table 44">
            <a:extLst>
              <a:ext uri="{FF2B5EF4-FFF2-40B4-BE49-F238E27FC236}">
                <a16:creationId xmlns:a16="http://schemas.microsoft.com/office/drawing/2014/main" id="{E1DAEC87-2B24-4F55-9825-BF0031F84D8F}"/>
              </a:ext>
            </a:extLst>
          </p:cNvPr>
          <p:cNvGraphicFramePr>
            <a:graphicFrameLocks noGrp="1"/>
          </p:cNvGraphicFramePr>
          <p:nvPr>
            <p:extLst>
              <p:ext uri="{D42A27DB-BD31-4B8C-83A1-F6EECF244321}">
                <p14:modId xmlns:p14="http://schemas.microsoft.com/office/powerpoint/2010/main" val="2655059167"/>
              </p:ext>
            </p:extLst>
          </p:nvPr>
        </p:nvGraphicFramePr>
        <p:xfrm>
          <a:off x="357770" y="5003396"/>
          <a:ext cx="2661888" cy="73152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Destino</a:t>
                      </a:r>
                    </a:p>
                  </a:txBody>
                  <a:tcPr anchor="ctr">
                    <a:solidFill>
                      <a:schemeClr val="accent1"/>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local</a:t>
                      </a:r>
                      <a:endPar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2760589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5">
            <a:extLst>
              <a:ext uri="{FF2B5EF4-FFF2-40B4-BE49-F238E27FC236}">
                <a16:creationId xmlns:a16="http://schemas.microsoft.com/office/drawing/2014/main" id="{FD1B0FF4-888E-4496-88C6-CBA1AA5D6D5C}"/>
              </a:ext>
            </a:extLst>
          </p:cNvPr>
          <p:cNvSpPr>
            <a:spLocks noGrp="1"/>
          </p:cNvSpPr>
          <p:nvPr>
            <p:ph type="title"/>
          </p:nvPr>
        </p:nvSpPr>
        <p:spPr/>
        <p:txBody>
          <a:bodyPr rtlCol="0"/>
          <a:lstStyle/>
          <a:p>
            <a:r>
              <a:rPr lang="pt-BR" sz="3600" dirty="0"/>
              <a:t>Etapa 3: Atualizar a tabela de rotas da VPC</a:t>
            </a:r>
          </a:p>
        </p:txBody>
      </p:sp>
      <p:sp>
        <p:nvSpPr>
          <p:cNvPr id="43" name="TextBox 42">
            <a:extLst>
              <a:ext uri="{FF2B5EF4-FFF2-40B4-BE49-F238E27FC236}">
                <a16:creationId xmlns:a16="http://schemas.microsoft.com/office/drawing/2014/main" id="{2E3E515F-C4D1-40E3-8C04-2B40F95AE9B9}"/>
              </a:ext>
            </a:extLst>
          </p:cNvPr>
          <p:cNvSpPr txBox="1"/>
          <p:nvPr/>
        </p:nvSpPr>
        <p:spPr>
          <a:xfrm>
            <a:off x="302546" y="1408389"/>
            <a:ext cx="3049773" cy="1200329"/>
          </a:xfrm>
          <a:prstGeom prst="rect">
            <a:avLst/>
          </a:prstGeom>
          <a:noFill/>
          <a:ln>
            <a:solidFill>
              <a:schemeClr val="tx1">
                <a:lumMod val="50000"/>
                <a:lumOff val="50000"/>
              </a:schemeClr>
            </a:solidFill>
          </a:ln>
        </p:spPr>
        <p:txBody>
          <a:bodyPr wrap="squar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Cenário</a:t>
            </a:r>
            <a:r>
              <a:rPr lang="pt-BR" sz="2400">
                <a:ea typeface="Amazon Ember" panose="020B0603020204020204" pitchFamily="34" charset="0"/>
                <a:cs typeface="Amazon Ember" panose="020B0603020204020204" pitchFamily="34" charset="0"/>
              </a:rPr>
              <a:t>: Desejamos conectar totalmente três VPCs.</a:t>
            </a:r>
          </a:p>
        </p:txBody>
      </p:sp>
      <p:grpSp>
        <p:nvGrpSpPr>
          <p:cNvPr id="12" name="Group 11" descr="architecture diagram of vpc 1, vpc 2, vpc 3, and aws transit gateway. the vpc 3 route table has a local route and a route that enables traffic destined for the larger vpc network to be sent to the transit gateway. each vpc has two elastic network interfaces that are attached to the transit gateway.">
            <a:extLst>
              <a:ext uri="{FF2B5EF4-FFF2-40B4-BE49-F238E27FC236}">
                <a16:creationId xmlns:a16="http://schemas.microsoft.com/office/drawing/2014/main" id="{76EC528D-E9AB-41A5-9291-50F45A3798DA}"/>
              </a:ext>
            </a:extLst>
          </p:cNvPr>
          <p:cNvGrpSpPr/>
          <p:nvPr/>
        </p:nvGrpSpPr>
        <p:grpSpPr>
          <a:xfrm>
            <a:off x="3019658" y="1171298"/>
            <a:ext cx="6121885" cy="5439942"/>
            <a:chOff x="3019658" y="1171298"/>
            <a:chExt cx="6121885" cy="5439942"/>
          </a:xfrm>
        </p:grpSpPr>
        <p:grpSp>
          <p:nvGrpSpPr>
            <p:cNvPr id="11" name="Group 10">
              <a:extLst>
                <a:ext uri="{FF2B5EF4-FFF2-40B4-BE49-F238E27FC236}">
                  <a16:creationId xmlns:a16="http://schemas.microsoft.com/office/drawing/2014/main" id="{F82060B0-C22B-4348-A454-375B2C635413}"/>
                </a:ext>
              </a:extLst>
            </p:cNvPr>
            <p:cNvGrpSpPr/>
            <p:nvPr/>
          </p:nvGrpSpPr>
          <p:grpSpPr>
            <a:xfrm>
              <a:off x="3736434" y="1171298"/>
              <a:ext cx="5405109" cy="5439942"/>
              <a:chOff x="3736434" y="1171298"/>
              <a:chExt cx="5405109" cy="5439942"/>
            </a:xfrm>
          </p:grpSpPr>
          <p:cxnSp>
            <p:nvCxnSpPr>
              <p:cNvPr id="52" name="Connector: Elbow 51">
                <a:extLst>
                  <a:ext uri="{FF2B5EF4-FFF2-40B4-BE49-F238E27FC236}">
                    <a16:creationId xmlns:a16="http://schemas.microsoft.com/office/drawing/2014/main" id="{0838189C-B00B-43EC-9B68-B1CB2C2D3707}"/>
                  </a:ext>
                </a:extLst>
              </p:cNvPr>
              <p:cNvCxnSpPr>
                <a:cxnSpLocks/>
                <a:stCxn id="9" idx="2"/>
              </p:cNvCxnSpPr>
              <p:nvPr/>
            </p:nvCxnSpPr>
            <p:spPr>
              <a:xfrm rot="16200000" flipH="1">
                <a:off x="5079175" y="2354892"/>
                <a:ext cx="177910" cy="16568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453B930-1658-4362-84C4-4A2743C13C24}"/>
                  </a:ext>
                </a:extLst>
              </p:cNvPr>
              <p:cNvCxnSpPr>
                <a:cxnSpLocks/>
                <a:stCxn id="10" idx="2"/>
              </p:cNvCxnSpPr>
              <p:nvPr/>
            </p:nvCxnSpPr>
            <p:spPr>
              <a:xfrm rot="16200000" flipH="1">
                <a:off x="5390324" y="2666043"/>
                <a:ext cx="177912" cy="10345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AD04AC57-66C8-4F40-8CD4-A05693B7A252}"/>
                  </a:ext>
                </a:extLst>
              </p:cNvPr>
              <p:cNvCxnSpPr>
                <a:cxnSpLocks/>
              </p:cNvCxnSpPr>
              <p:nvPr/>
            </p:nvCxnSpPr>
            <p:spPr>
              <a:xfrm rot="16200000" flipH="1">
                <a:off x="5077942" y="5560886"/>
                <a:ext cx="175730" cy="15887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AD74A13-6BBA-46C7-A23C-33E47DDBBCD8}"/>
                  </a:ext>
                </a:extLst>
              </p:cNvPr>
              <p:cNvCxnSpPr>
                <a:cxnSpLocks/>
              </p:cNvCxnSpPr>
              <p:nvPr/>
            </p:nvCxnSpPr>
            <p:spPr>
              <a:xfrm rot="16200000" flipH="1">
                <a:off x="5389091" y="5872037"/>
                <a:ext cx="175732" cy="9664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C21DA56A-20E1-4D36-A64D-5668EB1AE3FE}"/>
                  </a:ext>
                </a:extLst>
              </p:cNvPr>
              <p:cNvCxnSpPr>
                <a:cxnSpLocks/>
              </p:cNvCxnSpPr>
              <p:nvPr/>
            </p:nvCxnSpPr>
            <p:spPr>
              <a:xfrm rot="16200000" flipH="1">
                <a:off x="5087682" y="3932890"/>
                <a:ext cx="163168" cy="16591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D998C50-4928-483D-8027-CFF04BCBF9BE}"/>
                  </a:ext>
                </a:extLst>
              </p:cNvPr>
              <p:cNvCxnSpPr>
                <a:cxnSpLocks/>
              </p:cNvCxnSpPr>
              <p:nvPr/>
            </p:nvCxnSpPr>
            <p:spPr>
              <a:xfrm rot="16200000" flipH="1">
                <a:off x="5398831" y="4244041"/>
                <a:ext cx="163170" cy="10368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31C5DE9-B9A1-41EC-A058-D81B2A8274A4}"/>
                  </a:ext>
                </a:extLst>
              </p:cNvPr>
              <p:cNvGrpSpPr/>
              <p:nvPr/>
            </p:nvGrpSpPr>
            <p:grpSpPr>
              <a:xfrm>
                <a:off x="3736434" y="1171298"/>
                <a:ext cx="5405109" cy="5439942"/>
                <a:chOff x="3736434" y="1171298"/>
                <a:chExt cx="5405109" cy="5439942"/>
              </a:xfrm>
            </p:grpSpPr>
            <p:sp>
              <p:nvSpPr>
                <p:cNvPr id="28" name="Rounded Rectangle 49">
                  <a:extLst>
                    <a:ext uri="{FF2B5EF4-FFF2-40B4-BE49-F238E27FC236}">
                      <a16:creationId xmlns:a16="http://schemas.microsoft.com/office/drawing/2014/main" id="{D7441A57-4224-44CC-8138-3B754750FD04}"/>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22" name="Graphic 21">
                  <a:extLst>
                    <a:ext uri="{FF2B5EF4-FFF2-40B4-BE49-F238E27FC236}">
                      <a16:creationId xmlns:a16="http://schemas.microsoft.com/office/drawing/2014/main" id="{2DB3ACEB-5EF5-4A4E-A90D-B692A2F73F52}"/>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816058" y="1171298"/>
                  <a:ext cx="640080" cy="640080"/>
                </a:xfrm>
                <a:prstGeom prst="rect">
                  <a:avLst/>
                </a:prstGeom>
              </p:spPr>
            </p:pic>
            <p:sp>
              <p:nvSpPr>
                <p:cNvPr id="44" name="Rectangle 43">
                  <a:extLst>
                    <a:ext uri="{FF2B5EF4-FFF2-40B4-BE49-F238E27FC236}">
                      <a16:creationId xmlns:a16="http://schemas.microsoft.com/office/drawing/2014/main" id="{5A9FFED2-8F8D-4C28-B81C-8C967E002E41}"/>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457200" tIns="91440" rIns="457200" bIns="45720" numCol="1" spcCol="0" rtlCol="0" fromWordArt="0" anchor="t" anchorCtr="0" forceAA="0" compatLnSpc="1">
                  <a:prstTxWarp prst="textNoShape">
                    <a:avLst/>
                  </a:prstTxWarp>
                  <a:noAutofit/>
                </a:bodyPr>
                <a:lstStyle/>
                <a:p>
                  <a:pPr lvl="0" algn="ctr" rtl="0"/>
                  <a:r>
                    <a:rPr lang="pt-BR" sz="1600" kern="0">
                      <a:solidFill>
                        <a:srgbClr val="5A6B86"/>
                      </a:solidFill>
                    </a:rPr>
                    <a:t>AWS Transit Gateway (tgw-xxx)</a:t>
                  </a:r>
                </a:p>
              </p:txBody>
            </p:sp>
            <p:grpSp>
              <p:nvGrpSpPr>
                <p:cNvPr id="23" name="Group 22">
                  <a:extLst>
                    <a:ext uri="{FF2B5EF4-FFF2-40B4-BE49-F238E27FC236}">
                      <a16:creationId xmlns:a16="http://schemas.microsoft.com/office/drawing/2014/main" id="{4F8E7FF3-BC43-4988-8767-8DC6DAFE9ED9}"/>
                    </a:ext>
                  </a:extLst>
                </p:cNvPr>
                <p:cNvGrpSpPr/>
                <p:nvPr/>
              </p:nvGrpSpPr>
              <p:grpSpPr>
                <a:xfrm>
                  <a:off x="3736434" y="1994619"/>
                  <a:ext cx="1828800" cy="1188720"/>
                  <a:chOff x="3736434" y="1994619"/>
                  <a:chExt cx="1828800" cy="1188720"/>
                </a:xfrm>
              </p:grpSpPr>
              <p:pic>
                <p:nvPicPr>
                  <p:cNvPr id="8" name="Graphic 7">
                    <a:extLst>
                      <a:ext uri="{FF2B5EF4-FFF2-40B4-BE49-F238E27FC236}">
                        <a16:creationId xmlns:a16="http://schemas.microsoft.com/office/drawing/2014/main" id="{4C754EB2-B8F3-4E5D-8CE0-BA6C950BB795}"/>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36434" y="1994619"/>
                    <a:ext cx="457200" cy="457200"/>
                  </a:xfrm>
                  <a:prstGeom prst="rect">
                    <a:avLst/>
                  </a:prstGeom>
                </p:spPr>
              </p:pic>
              <p:sp>
                <p:nvSpPr>
                  <p:cNvPr id="7" name="Rectangle 6">
                    <a:extLst>
                      <a:ext uri="{FF2B5EF4-FFF2-40B4-BE49-F238E27FC236}">
                        <a16:creationId xmlns:a16="http://schemas.microsoft.com/office/drawing/2014/main" id="{11508AA9-0EDC-43FF-AACF-5DBFC5838F4E}"/>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6" name="Group 5">
                    <a:extLst>
                      <a:ext uri="{FF2B5EF4-FFF2-40B4-BE49-F238E27FC236}">
                        <a16:creationId xmlns:a16="http://schemas.microsoft.com/office/drawing/2014/main" id="{169EDCCD-E74D-41E7-BB85-8D6F0AC3F466}"/>
                      </a:ext>
                    </a:extLst>
                  </p:cNvPr>
                  <p:cNvGrpSpPr/>
                  <p:nvPr/>
                </p:nvGrpSpPr>
                <p:grpSpPr>
                  <a:xfrm>
                    <a:off x="4104734" y="2624484"/>
                    <a:ext cx="1092200" cy="548640"/>
                    <a:chOff x="4104734" y="2624484"/>
                    <a:chExt cx="1092200" cy="548640"/>
                  </a:xfrm>
                </p:grpSpPr>
                <p:pic>
                  <p:nvPicPr>
                    <p:cNvPr id="9" name="Graphic 8">
                      <a:extLst>
                        <a:ext uri="{FF2B5EF4-FFF2-40B4-BE49-F238E27FC236}">
                          <a16:creationId xmlns:a16="http://schemas.microsoft.com/office/drawing/2014/main" id="{DDA47097-8853-4F03-B7E1-2A6885CF05B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104734" y="2624484"/>
                      <a:ext cx="469900" cy="469900"/>
                    </a:xfrm>
                    <a:prstGeom prst="rect">
                      <a:avLst/>
                    </a:prstGeom>
                  </p:spPr>
                </p:pic>
                <p:pic>
                  <p:nvPicPr>
                    <p:cNvPr id="10" name="Graphic 9">
                      <a:extLst>
                        <a:ext uri="{FF2B5EF4-FFF2-40B4-BE49-F238E27FC236}">
                          <a16:creationId xmlns:a16="http://schemas.microsoft.com/office/drawing/2014/main" id="{AF9F6C21-269D-46B9-8748-21E46BC5F74C}"/>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727034" y="2624484"/>
                      <a:ext cx="469900" cy="469900"/>
                    </a:xfrm>
                    <a:prstGeom prst="rect">
                      <a:avLst/>
                    </a:prstGeom>
                  </p:spPr>
                </p:pic>
                <p:cxnSp>
                  <p:nvCxnSpPr>
                    <p:cNvPr id="3" name="Straight Connector 2">
                      <a:extLst>
                        <a:ext uri="{FF2B5EF4-FFF2-40B4-BE49-F238E27FC236}">
                          <a16:creationId xmlns:a16="http://schemas.microsoft.com/office/drawing/2014/main" id="{AE09F541-801E-424B-A27B-E4E38641509E}"/>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48D3D82C-2A89-4E25-A603-C6E622AE65FF}"/>
                    </a:ext>
                  </a:extLst>
                </p:cNvPr>
                <p:cNvGrpSpPr/>
                <p:nvPr/>
              </p:nvGrpSpPr>
              <p:grpSpPr>
                <a:xfrm>
                  <a:off x="3736434" y="3581124"/>
                  <a:ext cx="1828800" cy="1188720"/>
                  <a:chOff x="3736434" y="3581124"/>
                  <a:chExt cx="1828800" cy="1188720"/>
                </a:xfrm>
              </p:grpSpPr>
              <p:pic>
                <p:nvPicPr>
                  <p:cNvPr id="14" name="Graphic 13">
                    <a:extLst>
                      <a:ext uri="{FF2B5EF4-FFF2-40B4-BE49-F238E27FC236}">
                        <a16:creationId xmlns:a16="http://schemas.microsoft.com/office/drawing/2014/main" id="{EC09482E-68C7-4A77-A9EB-8D25E0D1286B}"/>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36434" y="3581124"/>
                    <a:ext cx="457200" cy="457200"/>
                  </a:xfrm>
                  <a:prstGeom prst="rect">
                    <a:avLst/>
                  </a:prstGeom>
                </p:spPr>
              </p:pic>
              <p:sp>
                <p:nvSpPr>
                  <p:cNvPr id="13" name="Rectangle 12">
                    <a:extLst>
                      <a:ext uri="{FF2B5EF4-FFF2-40B4-BE49-F238E27FC236}">
                        <a16:creationId xmlns:a16="http://schemas.microsoft.com/office/drawing/2014/main" id="{C1FF6CBA-7DD1-44AF-AB27-690F6B49F673}"/>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2:</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49" name="Group 48">
                    <a:extLst>
                      <a:ext uri="{FF2B5EF4-FFF2-40B4-BE49-F238E27FC236}">
                        <a16:creationId xmlns:a16="http://schemas.microsoft.com/office/drawing/2014/main" id="{6298A879-1DEE-4F14-96A3-FCA8A6E106F6}"/>
                      </a:ext>
                    </a:extLst>
                  </p:cNvPr>
                  <p:cNvGrpSpPr/>
                  <p:nvPr/>
                </p:nvGrpSpPr>
                <p:grpSpPr>
                  <a:xfrm>
                    <a:off x="4100378" y="4213801"/>
                    <a:ext cx="1092200" cy="548640"/>
                    <a:chOff x="4104734" y="2624484"/>
                    <a:chExt cx="1092200" cy="548640"/>
                  </a:xfrm>
                </p:grpSpPr>
                <p:pic>
                  <p:nvPicPr>
                    <p:cNvPr id="50" name="Graphic 49">
                      <a:extLst>
                        <a:ext uri="{FF2B5EF4-FFF2-40B4-BE49-F238E27FC236}">
                          <a16:creationId xmlns:a16="http://schemas.microsoft.com/office/drawing/2014/main" id="{F934584E-3BB6-43F9-939A-8A2CF60CB50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104734" y="2624484"/>
                      <a:ext cx="469900" cy="469900"/>
                    </a:xfrm>
                    <a:prstGeom prst="rect">
                      <a:avLst/>
                    </a:prstGeom>
                  </p:spPr>
                </p:pic>
                <p:pic>
                  <p:nvPicPr>
                    <p:cNvPr id="51" name="Graphic 50">
                      <a:extLst>
                        <a:ext uri="{FF2B5EF4-FFF2-40B4-BE49-F238E27FC236}">
                          <a16:creationId xmlns:a16="http://schemas.microsoft.com/office/drawing/2014/main" id="{1C6B97B7-F5D5-4256-8D3D-CE8051ED66D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727034" y="2624484"/>
                      <a:ext cx="469900" cy="469900"/>
                    </a:xfrm>
                    <a:prstGeom prst="rect">
                      <a:avLst/>
                    </a:prstGeom>
                  </p:spPr>
                </p:pic>
                <p:cxnSp>
                  <p:nvCxnSpPr>
                    <p:cNvPr id="53" name="Straight Connector 52">
                      <a:extLst>
                        <a:ext uri="{FF2B5EF4-FFF2-40B4-BE49-F238E27FC236}">
                          <a16:creationId xmlns:a16="http://schemas.microsoft.com/office/drawing/2014/main" id="{1088028B-BA24-4CE1-AE8C-7D7AA39C1EB0}"/>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525ED22E-9A94-4180-9836-81963C2A9BA7}"/>
                    </a:ext>
                  </a:extLst>
                </p:cNvPr>
                <p:cNvGrpSpPr/>
                <p:nvPr/>
              </p:nvGrpSpPr>
              <p:grpSpPr>
                <a:xfrm>
                  <a:off x="3736434" y="5167630"/>
                  <a:ext cx="1828800" cy="1197192"/>
                  <a:chOff x="3736434" y="5167630"/>
                  <a:chExt cx="1828800" cy="1197192"/>
                </a:xfrm>
              </p:grpSpPr>
              <p:pic>
                <p:nvPicPr>
                  <p:cNvPr id="19" name="Graphic 18">
                    <a:extLst>
                      <a:ext uri="{FF2B5EF4-FFF2-40B4-BE49-F238E27FC236}">
                        <a16:creationId xmlns:a16="http://schemas.microsoft.com/office/drawing/2014/main" id="{809A849E-3E54-4AFA-A553-2AA8B4FE4AE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36434" y="5167630"/>
                    <a:ext cx="457200" cy="457200"/>
                  </a:xfrm>
                  <a:prstGeom prst="rect">
                    <a:avLst/>
                  </a:prstGeom>
                </p:spPr>
              </p:pic>
              <p:sp>
                <p:nvSpPr>
                  <p:cNvPr id="18" name="Rectangle 17">
                    <a:extLst>
                      <a:ext uri="{FF2B5EF4-FFF2-40B4-BE49-F238E27FC236}">
                        <a16:creationId xmlns:a16="http://schemas.microsoft.com/office/drawing/2014/main" id="{70119F4E-0875-4D47-964E-877EB5539F46}"/>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3:</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54" name="Group 53">
                    <a:extLst>
                      <a:ext uri="{FF2B5EF4-FFF2-40B4-BE49-F238E27FC236}">
                        <a16:creationId xmlns:a16="http://schemas.microsoft.com/office/drawing/2014/main" id="{1E316B17-F494-4C2C-8427-DA21609D4A39}"/>
                      </a:ext>
                    </a:extLst>
                  </p:cNvPr>
                  <p:cNvGrpSpPr/>
                  <p:nvPr/>
                </p:nvGrpSpPr>
                <p:grpSpPr>
                  <a:xfrm>
                    <a:off x="4109085" y="5816182"/>
                    <a:ext cx="1092200" cy="548640"/>
                    <a:chOff x="4104734" y="2624484"/>
                    <a:chExt cx="1092200" cy="548640"/>
                  </a:xfrm>
                </p:grpSpPr>
                <p:pic>
                  <p:nvPicPr>
                    <p:cNvPr id="55" name="Graphic 54">
                      <a:extLst>
                        <a:ext uri="{FF2B5EF4-FFF2-40B4-BE49-F238E27FC236}">
                          <a16:creationId xmlns:a16="http://schemas.microsoft.com/office/drawing/2014/main" id="{5A2F424C-0E24-4113-8B43-C4758B5D950E}"/>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104734" y="2624484"/>
                      <a:ext cx="469900" cy="469900"/>
                    </a:xfrm>
                    <a:prstGeom prst="rect">
                      <a:avLst/>
                    </a:prstGeom>
                  </p:spPr>
                </p:pic>
                <p:pic>
                  <p:nvPicPr>
                    <p:cNvPr id="57" name="Graphic 56">
                      <a:extLst>
                        <a:ext uri="{FF2B5EF4-FFF2-40B4-BE49-F238E27FC236}">
                          <a16:creationId xmlns:a16="http://schemas.microsoft.com/office/drawing/2014/main" id="{5D73ADF4-EB92-4FFC-ACC9-E84CABD56979}"/>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727034" y="2624484"/>
                      <a:ext cx="469900" cy="469900"/>
                    </a:xfrm>
                    <a:prstGeom prst="rect">
                      <a:avLst/>
                    </a:prstGeom>
                  </p:spPr>
                </p:pic>
                <p:cxnSp>
                  <p:nvCxnSpPr>
                    <p:cNvPr id="58" name="Straight Connector 57">
                      <a:extLst>
                        <a:ext uri="{FF2B5EF4-FFF2-40B4-BE49-F238E27FC236}">
                          <a16:creationId xmlns:a16="http://schemas.microsoft.com/office/drawing/2014/main" id="{7CB7971C-AB2F-4C51-BF95-E538D889C9C3}"/>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cxnSp>
          <p:nvCxnSpPr>
            <p:cNvPr id="48" name="Straight Arrow Connector 47">
              <a:extLst>
                <a:ext uri="{FF2B5EF4-FFF2-40B4-BE49-F238E27FC236}">
                  <a16:creationId xmlns:a16="http://schemas.microsoft.com/office/drawing/2014/main" id="{A33117E9-E58C-4099-A0EA-ABF9DB71CEF9}"/>
                </a:ext>
                <a:ext uri="{C183D7F6-B498-43B3-948B-1728B52AA6E4}">
                  <adec:decorative xmlns="" xmlns:adec="http://schemas.microsoft.com/office/drawing/2017/decorative" val="1"/>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81FACD37-4AA3-4E82-9868-E73CE3D1EE75}"/>
              </a:ext>
            </a:extLst>
          </p:cNvPr>
          <p:cNvSpPr txBox="1"/>
          <p:nvPr/>
        </p:nvSpPr>
        <p:spPr>
          <a:xfrm>
            <a:off x="277111" y="4599636"/>
            <a:ext cx="2722220"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VPC 3</a:t>
            </a:r>
          </a:p>
        </p:txBody>
      </p:sp>
      <p:graphicFrame>
        <p:nvGraphicFramePr>
          <p:cNvPr id="59" name="Table 58">
            <a:extLst>
              <a:ext uri="{FF2B5EF4-FFF2-40B4-BE49-F238E27FC236}">
                <a16:creationId xmlns:a16="http://schemas.microsoft.com/office/drawing/2014/main" id="{7F1F906F-F185-431E-8F7F-4997A75C7AB5}"/>
              </a:ext>
            </a:extLst>
          </p:cNvPr>
          <p:cNvGraphicFramePr>
            <a:graphicFrameLocks noGrp="1"/>
          </p:cNvGraphicFramePr>
          <p:nvPr>
            <p:extLst>
              <p:ext uri="{D42A27DB-BD31-4B8C-83A1-F6EECF244321}">
                <p14:modId xmlns:p14="http://schemas.microsoft.com/office/powerpoint/2010/main" val="1229506776"/>
              </p:ext>
            </p:extLst>
          </p:nvPr>
        </p:nvGraphicFramePr>
        <p:xfrm>
          <a:off x="357770" y="5003396"/>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Destino</a:t>
                      </a:r>
                    </a:p>
                  </a:txBody>
                  <a:tcPr anchor="ctr">
                    <a:solidFill>
                      <a:schemeClr val="accent1"/>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local</a:t>
                      </a:r>
                      <a:endPar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pPr rtl="0"/>
                      <a:r>
                        <a:rPr lang="pt-BR" sz="1800" b="0" i="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Tree>
    <p:custDataLst>
      <p:tags r:id="rId1"/>
    </p:custDataLst>
    <p:extLst>
      <p:ext uri="{BB962C8B-B14F-4D97-AF65-F5344CB8AC3E}">
        <p14:creationId xmlns:p14="http://schemas.microsoft.com/office/powerpoint/2010/main" val="757975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rtlCol="0"/>
          <a:lstStyle/>
          <a:p>
            <a:r>
              <a:rPr lang="pt-BR" sz="3600" dirty="0"/>
              <a:t>Etapa 4: Atualizar a tabela de rotas </a:t>
            </a:r>
            <a:r>
              <a:rPr lang="pt-BR" sz="3600" dirty="0" smtClean="0"/>
              <a:t/>
            </a:r>
            <a:br>
              <a:rPr lang="pt-BR" sz="3600" dirty="0" smtClean="0"/>
            </a:br>
            <a:r>
              <a:rPr lang="pt-BR" sz="3600" dirty="0" smtClean="0"/>
              <a:t>do </a:t>
            </a:r>
            <a:r>
              <a:rPr lang="pt-BR" sz="3600" dirty="0"/>
              <a:t>gateway de trânsito</a:t>
            </a:r>
          </a:p>
        </p:txBody>
      </p:sp>
      <p:sp>
        <p:nvSpPr>
          <p:cNvPr id="48" name="TextBox 47">
            <a:extLst>
              <a:ext uri="{FF2B5EF4-FFF2-40B4-BE49-F238E27FC236}">
                <a16:creationId xmlns:a16="http://schemas.microsoft.com/office/drawing/2014/main" id="{D55A36AE-401C-4418-89DC-FFA0147C72C7}"/>
              </a:ext>
            </a:extLst>
          </p:cNvPr>
          <p:cNvSpPr txBox="1"/>
          <p:nvPr/>
        </p:nvSpPr>
        <p:spPr>
          <a:xfrm>
            <a:off x="302546" y="1408389"/>
            <a:ext cx="3049773" cy="1200329"/>
          </a:xfrm>
          <a:prstGeom prst="rect">
            <a:avLst/>
          </a:prstGeom>
          <a:noFill/>
          <a:ln>
            <a:solidFill>
              <a:schemeClr val="tx1">
                <a:lumMod val="50000"/>
                <a:lumOff val="50000"/>
              </a:schemeClr>
            </a:solidFill>
          </a:ln>
        </p:spPr>
        <p:txBody>
          <a:bodyPr wrap="squar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Cenário</a:t>
            </a:r>
            <a:r>
              <a:rPr lang="pt-BR" sz="2400">
                <a:ea typeface="Amazon Ember" panose="020B0603020204020204" pitchFamily="34" charset="0"/>
                <a:cs typeface="Amazon Ember" panose="020B0603020204020204" pitchFamily="34" charset="0"/>
              </a:rPr>
              <a:t>: Desejamos conectar totalmente três VPCs.</a:t>
            </a:r>
          </a:p>
        </p:txBody>
      </p:sp>
      <p:grpSp>
        <p:nvGrpSpPr>
          <p:cNvPr id="8" name="Group 7" descr="architecture diagram of vpc 1, vpc 2, vpc 3, and aws transit gateway. the vpc 3 route table has a local route and a route that enables traffic destined for the larger vpc network to be sent to the transit gateway. each vpc has two elastic network interfaces that are attached to the transit gateway. routes in the transit gateway route table direct traffic destined for each vpc network to the respective elastic network interface attachment.">
            <a:extLst>
              <a:ext uri="{FF2B5EF4-FFF2-40B4-BE49-F238E27FC236}">
                <a16:creationId xmlns:a16="http://schemas.microsoft.com/office/drawing/2014/main" id="{5E663F17-DCF0-492C-BD24-1ACC8FECD82C}"/>
              </a:ext>
            </a:extLst>
          </p:cNvPr>
          <p:cNvGrpSpPr/>
          <p:nvPr/>
        </p:nvGrpSpPr>
        <p:grpSpPr>
          <a:xfrm>
            <a:off x="3019658" y="1171298"/>
            <a:ext cx="6121885" cy="5565289"/>
            <a:chOff x="3019658" y="1171298"/>
            <a:chExt cx="6121885" cy="5565289"/>
          </a:xfrm>
        </p:grpSpPr>
        <p:cxnSp>
          <p:nvCxnSpPr>
            <p:cNvPr id="50" name="Straight Arrow Connector 49">
              <a:extLst>
                <a:ext uri="{FF2B5EF4-FFF2-40B4-BE49-F238E27FC236}">
                  <a16:creationId xmlns:a16="http://schemas.microsoft.com/office/drawing/2014/main" id="{406EE410-25C6-4DEC-914B-D114331A5D80}"/>
                </a:ext>
                <a:ext uri="{C183D7F6-B498-43B3-948B-1728B52AA6E4}">
                  <adec:decorative xmlns="" xmlns:adec="http://schemas.microsoft.com/office/drawing/2017/decorative" val="1"/>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1AD4017-32BC-4CE3-B12B-2894B9A5C3EF}"/>
                </a:ext>
              </a:extLst>
            </p:cNvPr>
            <p:cNvGrpSpPr/>
            <p:nvPr/>
          </p:nvGrpSpPr>
          <p:grpSpPr>
            <a:xfrm>
              <a:off x="3736434" y="1171298"/>
              <a:ext cx="5405109" cy="5565289"/>
              <a:chOff x="3736434" y="1171298"/>
              <a:chExt cx="5405109" cy="5565289"/>
            </a:xfrm>
          </p:grpSpPr>
          <p:sp>
            <p:nvSpPr>
              <p:cNvPr id="2" name="TextBox 1">
                <a:extLst>
                  <a:ext uri="{FF2B5EF4-FFF2-40B4-BE49-F238E27FC236}">
                    <a16:creationId xmlns:a16="http://schemas.microsoft.com/office/drawing/2014/main" id="{F8A9EC97-415C-43F2-B2CC-15E7FA276F25}"/>
                  </a:ext>
                </a:extLst>
              </p:cNvPr>
              <p:cNvSpPr txBox="1"/>
              <p:nvPr/>
            </p:nvSpPr>
            <p:spPr>
              <a:xfrm>
                <a:off x="4276758" y="3232463"/>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vpc-att-1xxx</a:t>
                </a:r>
              </a:p>
            </p:txBody>
          </p:sp>
          <p:sp>
            <p:nvSpPr>
              <p:cNvPr id="42" name="TextBox 41">
                <a:extLst>
                  <a:ext uri="{FF2B5EF4-FFF2-40B4-BE49-F238E27FC236}">
                    <a16:creationId xmlns:a16="http://schemas.microsoft.com/office/drawing/2014/main" id="{F6D86BE0-4D84-4011-A0A4-59FF9B826C20}"/>
                  </a:ext>
                </a:extLst>
              </p:cNvPr>
              <p:cNvSpPr txBox="1"/>
              <p:nvPr/>
            </p:nvSpPr>
            <p:spPr>
              <a:xfrm>
                <a:off x="4276758" y="4808717"/>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vpc-att-2xxx</a:t>
                </a:r>
              </a:p>
            </p:txBody>
          </p:sp>
          <p:sp>
            <p:nvSpPr>
              <p:cNvPr id="49" name="TextBox 48">
                <a:extLst>
                  <a:ext uri="{FF2B5EF4-FFF2-40B4-BE49-F238E27FC236}">
                    <a16:creationId xmlns:a16="http://schemas.microsoft.com/office/drawing/2014/main" id="{AD4DF372-0283-428F-8D3C-E05ED047D0E6}"/>
                  </a:ext>
                </a:extLst>
              </p:cNvPr>
              <p:cNvSpPr txBox="1"/>
              <p:nvPr/>
            </p:nvSpPr>
            <p:spPr>
              <a:xfrm>
                <a:off x="4276758" y="6398033"/>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vpc-att-3xxx</a:t>
                </a:r>
              </a:p>
            </p:txBody>
          </p:sp>
          <p:grpSp>
            <p:nvGrpSpPr>
              <p:cNvPr id="3" name="Group 2">
                <a:extLst>
                  <a:ext uri="{FF2B5EF4-FFF2-40B4-BE49-F238E27FC236}">
                    <a16:creationId xmlns:a16="http://schemas.microsoft.com/office/drawing/2014/main" id="{E513E896-626A-4E17-9FA5-7EE12967BA2E}"/>
                  </a:ext>
                </a:extLst>
              </p:cNvPr>
              <p:cNvGrpSpPr/>
              <p:nvPr/>
            </p:nvGrpSpPr>
            <p:grpSpPr>
              <a:xfrm>
                <a:off x="3736434" y="1171298"/>
                <a:ext cx="5405109" cy="5439942"/>
                <a:chOff x="3736434" y="1171298"/>
                <a:chExt cx="5405109" cy="5439942"/>
              </a:xfrm>
            </p:grpSpPr>
            <p:cxnSp>
              <p:nvCxnSpPr>
                <p:cNvPr id="52" name="Connector: Elbow 51">
                  <a:extLst>
                    <a:ext uri="{FF2B5EF4-FFF2-40B4-BE49-F238E27FC236}">
                      <a16:creationId xmlns:a16="http://schemas.microsoft.com/office/drawing/2014/main" id="{0838189C-B00B-43EC-9B68-B1CB2C2D3707}"/>
                    </a:ext>
                  </a:extLst>
                </p:cNvPr>
                <p:cNvCxnSpPr>
                  <a:cxnSpLocks/>
                </p:cNvCxnSpPr>
                <p:nvPr/>
              </p:nvCxnSpPr>
              <p:spPr>
                <a:xfrm rot="16200000" flipH="1">
                  <a:off x="5079175" y="2354892"/>
                  <a:ext cx="177910" cy="16568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453B930-1658-4362-84C4-4A2743C13C24}"/>
                    </a:ext>
                  </a:extLst>
                </p:cNvPr>
                <p:cNvCxnSpPr>
                  <a:cxnSpLocks/>
                </p:cNvCxnSpPr>
                <p:nvPr/>
              </p:nvCxnSpPr>
              <p:spPr>
                <a:xfrm rot="16200000" flipH="1">
                  <a:off x="5390324" y="2666043"/>
                  <a:ext cx="177912" cy="10345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AD04AC57-66C8-4F40-8CD4-A05693B7A252}"/>
                    </a:ext>
                  </a:extLst>
                </p:cNvPr>
                <p:cNvCxnSpPr>
                  <a:cxnSpLocks/>
                </p:cNvCxnSpPr>
                <p:nvPr/>
              </p:nvCxnSpPr>
              <p:spPr>
                <a:xfrm rot="16200000" flipH="1">
                  <a:off x="5077942" y="5560886"/>
                  <a:ext cx="175730" cy="15887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AD74A13-6BBA-46C7-A23C-33E47DDBBCD8}"/>
                    </a:ext>
                  </a:extLst>
                </p:cNvPr>
                <p:cNvCxnSpPr>
                  <a:cxnSpLocks/>
                </p:cNvCxnSpPr>
                <p:nvPr/>
              </p:nvCxnSpPr>
              <p:spPr>
                <a:xfrm rot="16200000" flipH="1">
                  <a:off x="5389091" y="5872037"/>
                  <a:ext cx="175732" cy="9664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C21DA56A-20E1-4D36-A64D-5668EB1AE3FE}"/>
                    </a:ext>
                  </a:extLst>
                </p:cNvPr>
                <p:cNvCxnSpPr>
                  <a:cxnSpLocks/>
                </p:cNvCxnSpPr>
                <p:nvPr/>
              </p:nvCxnSpPr>
              <p:spPr>
                <a:xfrm rot="16200000" flipH="1">
                  <a:off x="5087682" y="3932890"/>
                  <a:ext cx="163168" cy="16591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D998C50-4928-483D-8027-CFF04BCBF9BE}"/>
                    </a:ext>
                  </a:extLst>
                </p:cNvPr>
                <p:cNvCxnSpPr>
                  <a:cxnSpLocks/>
                </p:cNvCxnSpPr>
                <p:nvPr/>
              </p:nvCxnSpPr>
              <p:spPr>
                <a:xfrm rot="16200000" flipH="1">
                  <a:off x="5398831" y="4244041"/>
                  <a:ext cx="163170" cy="10368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4" name="Rounded Rectangle 49">
                  <a:extLst>
                    <a:ext uri="{FF2B5EF4-FFF2-40B4-BE49-F238E27FC236}">
                      <a16:creationId xmlns:a16="http://schemas.microsoft.com/office/drawing/2014/main" id="{55DB0186-CA45-4706-A476-BF0A7929BDDB}"/>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46" name="Graphic 45">
                  <a:extLst>
                    <a:ext uri="{FF2B5EF4-FFF2-40B4-BE49-F238E27FC236}">
                      <a16:creationId xmlns:a16="http://schemas.microsoft.com/office/drawing/2014/main" id="{CB6D56E3-18E0-4FB0-AB34-21D6895C171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816058" y="1171298"/>
                  <a:ext cx="640080" cy="640080"/>
                </a:xfrm>
                <a:prstGeom prst="rect">
                  <a:avLst/>
                </a:prstGeom>
              </p:spPr>
            </p:pic>
            <p:sp>
              <p:nvSpPr>
                <p:cNvPr id="47" name="Rectangle 46">
                  <a:extLst>
                    <a:ext uri="{FF2B5EF4-FFF2-40B4-BE49-F238E27FC236}">
                      <a16:creationId xmlns:a16="http://schemas.microsoft.com/office/drawing/2014/main" id="{40A03226-9DE9-4F5B-AF9B-CF997B7BE484}"/>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457200" tIns="91440" rIns="457200" bIns="45720" numCol="1" spcCol="0" rtlCol="0" fromWordArt="0" anchor="t" anchorCtr="0" forceAA="0" compatLnSpc="1">
                  <a:prstTxWarp prst="textNoShape">
                    <a:avLst/>
                  </a:prstTxWarp>
                  <a:noAutofit/>
                </a:bodyPr>
                <a:lstStyle/>
                <a:p>
                  <a:pPr lvl="0" algn="ctr" rtl="0"/>
                  <a:r>
                    <a:rPr lang="pt-BR" sz="1600" kern="0">
                      <a:solidFill>
                        <a:srgbClr val="5A6B86"/>
                      </a:solidFill>
                    </a:rPr>
                    <a:t>AWS Transit Gateway (tgw-xxx)</a:t>
                  </a:r>
                </a:p>
              </p:txBody>
            </p:sp>
            <p:grpSp>
              <p:nvGrpSpPr>
                <p:cNvPr id="78" name="Group 77">
                  <a:extLst>
                    <a:ext uri="{FF2B5EF4-FFF2-40B4-BE49-F238E27FC236}">
                      <a16:creationId xmlns:a16="http://schemas.microsoft.com/office/drawing/2014/main" id="{7F84943A-FD1B-4256-96B0-31921D048EAB}"/>
                    </a:ext>
                  </a:extLst>
                </p:cNvPr>
                <p:cNvGrpSpPr/>
                <p:nvPr/>
              </p:nvGrpSpPr>
              <p:grpSpPr>
                <a:xfrm>
                  <a:off x="3736434" y="1994619"/>
                  <a:ext cx="1828800" cy="1188720"/>
                  <a:chOff x="3736434" y="1994619"/>
                  <a:chExt cx="1828800" cy="1188720"/>
                </a:xfrm>
              </p:grpSpPr>
              <p:pic>
                <p:nvPicPr>
                  <p:cNvPr id="79" name="Graphic 78">
                    <a:extLst>
                      <a:ext uri="{FF2B5EF4-FFF2-40B4-BE49-F238E27FC236}">
                        <a16:creationId xmlns:a16="http://schemas.microsoft.com/office/drawing/2014/main" id="{99B7CC1B-0E05-48D3-8704-2849A6ADF589}"/>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36434" y="1994619"/>
                    <a:ext cx="457200" cy="457200"/>
                  </a:xfrm>
                  <a:prstGeom prst="rect">
                    <a:avLst/>
                  </a:prstGeom>
                </p:spPr>
              </p:pic>
              <p:sp>
                <p:nvSpPr>
                  <p:cNvPr id="80" name="Rectangle 79">
                    <a:extLst>
                      <a:ext uri="{FF2B5EF4-FFF2-40B4-BE49-F238E27FC236}">
                        <a16:creationId xmlns:a16="http://schemas.microsoft.com/office/drawing/2014/main" id="{8A31E0CD-07ED-44D2-976B-8B286313A0E9}"/>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1" name="Group 80">
                    <a:extLst>
                      <a:ext uri="{FF2B5EF4-FFF2-40B4-BE49-F238E27FC236}">
                        <a16:creationId xmlns:a16="http://schemas.microsoft.com/office/drawing/2014/main" id="{12898492-5C87-448E-8173-6E6F1CF8BAF4}"/>
                      </a:ext>
                    </a:extLst>
                  </p:cNvPr>
                  <p:cNvGrpSpPr/>
                  <p:nvPr/>
                </p:nvGrpSpPr>
                <p:grpSpPr>
                  <a:xfrm>
                    <a:off x="4104734" y="2624484"/>
                    <a:ext cx="1092200" cy="548640"/>
                    <a:chOff x="4104734" y="2624484"/>
                    <a:chExt cx="1092200" cy="548640"/>
                  </a:xfrm>
                </p:grpSpPr>
                <p:pic>
                  <p:nvPicPr>
                    <p:cNvPr id="82" name="Graphic 81">
                      <a:extLst>
                        <a:ext uri="{FF2B5EF4-FFF2-40B4-BE49-F238E27FC236}">
                          <a16:creationId xmlns:a16="http://schemas.microsoft.com/office/drawing/2014/main" id="{77F5BFEF-5155-4CFE-B5D5-448FEF4232E8}"/>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104734" y="2624484"/>
                      <a:ext cx="469900" cy="469900"/>
                    </a:xfrm>
                    <a:prstGeom prst="rect">
                      <a:avLst/>
                    </a:prstGeom>
                  </p:spPr>
                </p:pic>
                <p:pic>
                  <p:nvPicPr>
                    <p:cNvPr id="83" name="Graphic 82">
                      <a:extLst>
                        <a:ext uri="{FF2B5EF4-FFF2-40B4-BE49-F238E27FC236}">
                          <a16:creationId xmlns:a16="http://schemas.microsoft.com/office/drawing/2014/main" id="{97A4ED2A-833F-4D75-8BC2-1EFB7AF902FC}"/>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727034" y="2624484"/>
                      <a:ext cx="469900" cy="469900"/>
                    </a:xfrm>
                    <a:prstGeom prst="rect">
                      <a:avLst/>
                    </a:prstGeom>
                  </p:spPr>
                </p:pic>
                <p:cxnSp>
                  <p:nvCxnSpPr>
                    <p:cNvPr id="84" name="Straight Connector 83">
                      <a:extLst>
                        <a:ext uri="{FF2B5EF4-FFF2-40B4-BE49-F238E27FC236}">
                          <a16:creationId xmlns:a16="http://schemas.microsoft.com/office/drawing/2014/main" id="{9B6AC132-E9DA-44D3-803B-FBCEADC04538}"/>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85" name="Group 84">
                  <a:extLst>
                    <a:ext uri="{FF2B5EF4-FFF2-40B4-BE49-F238E27FC236}">
                      <a16:creationId xmlns:a16="http://schemas.microsoft.com/office/drawing/2014/main" id="{364CEE7A-69BD-4480-A03C-CF6CE2C20023}"/>
                    </a:ext>
                  </a:extLst>
                </p:cNvPr>
                <p:cNvGrpSpPr/>
                <p:nvPr/>
              </p:nvGrpSpPr>
              <p:grpSpPr>
                <a:xfrm>
                  <a:off x="3736434" y="3581124"/>
                  <a:ext cx="1828800" cy="1188720"/>
                  <a:chOff x="3736434" y="3581124"/>
                  <a:chExt cx="1828800" cy="1188720"/>
                </a:xfrm>
              </p:grpSpPr>
              <p:pic>
                <p:nvPicPr>
                  <p:cNvPr id="86" name="Graphic 85">
                    <a:extLst>
                      <a:ext uri="{FF2B5EF4-FFF2-40B4-BE49-F238E27FC236}">
                        <a16:creationId xmlns:a16="http://schemas.microsoft.com/office/drawing/2014/main" id="{A11BD811-47A0-461A-9D19-120D0552E61C}"/>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36434" y="3581124"/>
                    <a:ext cx="457200" cy="457200"/>
                  </a:xfrm>
                  <a:prstGeom prst="rect">
                    <a:avLst/>
                  </a:prstGeom>
                </p:spPr>
              </p:pic>
              <p:sp>
                <p:nvSpPr>
                  <p:cNvPr id="87" name="Rectangle 86">
                    <a:extLst>
                      <a:ext uri="{FF2B5EF4-FFF2-40B4-BE49-F238E27FC236}">
                        <a16:creationId xmlns:a16="http://schemas.microsoft.com/office/drawing/2014/main" id="{DD32A6CC-87B3-4BA1-84B8-F3D4033671A1}"/>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2:</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8" name="Group 87">
                    <a:extLst>
                      <a:ext uri="{FF2B5EF4-FFF2-40B4-BE49-F238E27FC236}">
                        <a16:creationId xmlns:a16="http://schemas.microsoft.com/office/drawing/2014/main" id="{6459AE21-512D-4B67-87BE-9E22CE26BAAD}"/>
                      </a:ext>
                    </a:extLst>
                  </p:cNvPr>
                  <p:cNvGrpSpPr/>
                  <p:nvPr/>
                </p:nvGrpSpPr>
                <p:grpSpPr>
                  <a:xfrm>
                    <a:off x="4100378" y="4213801"/>
                    <a:ext cx="1092200" cy="548640"/>
                    <a:chOff x="4104734" y="2624484"/>
                    <a:chExt cx="1092200" cy="548640"/>
                  </a:xfrm>
                </p:grpSpPr>
                <p:pic>
                  <p:nvPicPr>
                    <p:cNvPr id="89" name="Graphic 88">
                      <a:extLst>
                        <a:ext uri="{FF2B5EF4-FFF2-40B4-BE49-F238E27FC236}">
                          <a16:creationId xmlns:a16="http://schemas.microsoft.com/office/drawing/2014/main" id="{57C80125-188D-49C9-A484-3B39136A9504}"/>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104734" y="2624484"/>
                      <a:ext cx="469900" cy="469900"/>
                    </a:xfrm>
                    <a:prstGeom prst="rect">
                      <a:avLst/>
                    </a:prstGeom>
                  </p:spPr>
                </p:pic>
                <p:pic>
                  <p:nvPicPr>
                    <p:cNvPr id="90" name="Graphic 89">
                      <a:extLst>
                        <a:ext uri="{FF2B5EF4-FFF2-40B4-BE49-F238E27FC236}">
                          <a16:creationId xmlns:a16="http://schemas.microsoft.com/office/drawing/2014/main" id="{EE3604FA-20E4-4B41-9E26-43F1A5D204C9}"/>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727034" y="2624484"/>
                      <a:ext cx="469900" cy="469900"/>
                    </a:xfrm>
                    <a:prstGeom prst="rect">
                      <a:avLst/>
                    </a:prstGeom>
                  </p:spPr>
                </p:pic>
                <p:cxnSp>
                  <p:nvCxnSpPr>
                    <p:cNvPr id="91" name="Straight Connector 90">
                      <a:extLst>
                        <a:ext uri="{FF2B5EF4-FFF2-40B4-BE49-F238E27FC236}">
                          <a16:creationId xmlns:a16="http://schemas.microsoft.com/office/drawing/2014/main" id="{63A07A5E-EA06-45E9-9167-C1BFEF28BC17}"/>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92" name="Group 91">
                  <a:extLst>
                    <a:ext uri="{FF2B5EF4-FFF2-40B4-BE49-F238E27FC236}">
                      <a16:creationId xmlns:a16="http://schemas.microsoft.com/office/drawing/2014/main" id="{B9FA4272-0512-48B6-BA5D-5BDC11662B86}"/>
                    </a:ext>
                  </a:extLst>
                </p:cNvPr>
                <p:cNvGrpSpPr/>
                <p:nvPr/>
              </p:nvGrpSpPr>
              <p:grpSpPr>
                <a:xfrm>
                  <a:off x="3736434" y="5167630"/>
                  <a:ext cx="1828800" cy="1197192"/>
                  <a:chOff x="3736434" y="5167630"/>
                  <a:chExt cx="1828800" cy="1197192"/>
                </a:xfrm>
              </p:grpSpPr>
              <p:pic>
                <p:nvPicPr>
                  <p:cNvPr id="93" name="Graphic 92">
                    <a:extLst>
                      <a:ext uri="{FF2B5EF4-FFF2-40B4-BE49-F238E27FC236}">
                        <a16:creationId xmlns:a16="http://schemas.microsoft.com/office/drawing/2014/main" id="{66420888-39BA-409F-BB81-C31D85EBAEC8}"/>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36434" y="5167630"/>
                    <a:ext cx="457200" cy="457200"/>
                  </a:xfrm>
                  <a:prstGeom prst="rect">
                    <a:avLst/>
                  </a:prstGeom>
                </p:spPr>
              </p:pic>
              <p:sp>
                <p:nvSpPr>
                  <p:cNvPr id="94" name="Rectangle 93">
                    <a:extLst>
                      <a:ext uri="{FF2B5EF4-FFF2-40B4-BE49-F238E27FC236}">
                        <a16:creationId xmlns:a16="http://schemas.microsoft.com/office/drawing/2014/main" id="{9122D7CE-DC04-411B-9227-54784AF85534}"/>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3:</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95" name="Group 94">
                    <a:extLst>
                      <a:ext uri="{FF2B5EF4-FFF2-40B4-BE49-F238E27FC236}">
                        <a16:creationId xmlns:a16="http://schemas.microsoft.com/office/drawing/2014/main" id="{853F7198-D8B3-495B-9874-085C9F4602C0}"/>
                      </a:ext>
                    </a:extLst>
                  </p:cNvPr>
                  <p:cNvGrpSpPr/>
                  <p:nvPr/>
                </p:nvGrpSpPr>
                <p:grpSpPr>
                  <a:xfrm>
                    <a:off x="4109085" y="5816182"/>
                    <a:ext cx="1092200" cy="548640"/>
                    <a:chOff x="4104734" y="2624484"/>
                    <a:chExt cx="1092200" cy="548640"/>
                  </a:xfrm>
                </p:grpSpPr>
                <p:pic>
                  <p:nvPicPr>
                    <p:cNvPr id="96" name="Graphic 95">
                      <a:extLst>
                        <a:ext uri="{FF2B5EF4-FFF2-40B4-BE49-F238E27FC236}">
                          <a16:creationId xmlns:a16="http://schemas.microsoft.com/office/drawing/2014/main" id="{AFB965A4-F6D0-4CB2-B165-CF9267565D1F}"/>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104734" y="2624484"/>
                      <a:ext cx="469900" cy="469900"/>
                    </a:xfrm>
                    <a:prstGeom prst="rect">
                      <a:avLst/>
                    </a:prstGeom>
                  </p:spPr>
                </p:pic>
                <p:pic>
                  <p:nvPicPr>
                    <p:cNvPr id="97" name="Graphic 96">
                      <a:extLst>
                        <a:ext uri="{FF2B5EF4-FFF2-40B4-BE49-F238E27FC236}">
                          <a16:creationId xmlns:a16="http://schemas.microsoft.com/office/drawing/2014/main" id="{A092A103-18B5-435E-AAE6-C714772DBFD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727034" y="2624484"/>
                      <a:ext cx="469900" cy="469900"/>
                    </a:xfrm>
                    <a:prstGeom prst="rect">
                      <a:avLst/>
                    </a:prstGeom>
                  </p:spPr>
                </p:pic>
                <p:cxnSp>
                  <p:nvCxnSpPr>
                    <p:cNvPr id="98" name="Straight Connector 97">
                      <a:extLst>
                        <a:ext uri="{FF2B5EF4-FFF2-40B4-BE49-F238E27FC236}">
                          <a16:creationId xmlns:a16="http://schemas.microsoft.com/office/drawing/2014/main" id="{54F562DF-118D-41E9-AF88-BB206A020399}"/>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sp>
        <p:nvSpPr>
          <p:cNvPr id="43" name="TextBox 42">
            <a:extLst>
              <a:ext uri="{FF2B5EF4-FFF2-40B4-BE49-F238E27FC236}">
                <a16:creationId xmlns:a16="http://schemas.microsoft.com/office/drawing/2014/main" id="{C7C4E4AD-978B-4FAB-85B0-0F6A55BA3CEA}"/>
              </a:ext>
            </a:extLst>
          </p:cNvPr>
          <p:cNvSpPr txBox="1"/>
          <p:nvPr/>
        </p:nvSpPr>
        <p:spPr>
          <a:xfrm>
            <a:off x="277111" y="4599636"/>
            <a:ext cx="2722220"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VPC 3</a:t>
            </a:r>
          </a:p>
        </p:txBody>
      </p:sp>
      <p:graphicFrame>
        <p:nvGraphicFramePr>
          <p:cNvPr id="51" name="Table 50">
            <a:extLst>
              <a:ext uri="{FF2B5EF4-FFF2-40B4-BE49-F238E27FC236}">
                <a16:creationId xmlns:a16="http://schemas.microsoft.com/office/drawing/2014/main" id="{6A961440-4F4B-4610-86DF-86BFC115062C}"/>
              </a:ext>
            </a:extLst>
          </p:cNvPr>
          <p:cNvGraphicFramePr>
            <a:graphicFrameLocks noGrp="1"/>
          </p:cNvGraphicFramePr>
          <p:nvPr>
            <p:extLst>
              <p:ext uri="{D42A27DB-BD31-4B8C-83A1-F6EECF244321}">
                <p14:modId xmlns:p14="http://schemas.microsoft.com/office/powerpoint/2010/main" val="1191333943"/>
              </p:ext>
            </p:extLst>
          </p:nvPr>
        </p:nvGraphicFramePr>
        <p:xfrm>
          <a:off x="357770" y="5003396"/>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Destino</a:t>
                      </a:r>
                    </a:p>
                  </a:txBody>
                  <a:tcPr anchor="ctr">
                    <a:solidFill>
                      <a:schemeClr val="accent1"/>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local</a:t>
                      </a:r>
                      <a:endPar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pPr rtl="0"/>
                      <a:r>
                        <a:rPr lang="pt-BR" sz="1800" b="0" i="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40" name="TextBox 39">
            <a:extLst>
              <a:ext uri="{FF2B5EF4-FFF2-40B4-BE49-F238E27FC236}">
                <a16:creationId xmlns:a16="http://schemas.microsoft.com/office/drawing/2014/main" id="{2F3B0BF5-DC74-47B5-AF81-CCDE1DA89E15}"/>
              </a:ext>
            </a:extLst>
          </p:cNvPr>
          <p:cNvSpPr txBox="1"/>
          <p:nvPr/>
        </p:nvSpPr>
        <p:spPr>
          <a:xfrm>
            <a:off x="6207039" y="2301753"/>
            <a:ext cx="3684021" cy="338554"/>
          </a:xfrm>
          <a:prstGeom prst="rect">
            <a:avLst/>
          </a:prstGeom>
          <a:solidFill>
            <a:schemeClr val="bg1"/>
          </a:solid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Tabela de rotas do gateway de trânsito</a:t>
            </a:r>
          </a:p>
        </p:txBody>
      </p:sp>
      <p:graphicFrame>
        <p:nvGraphicFramePr>
          <p:cNvPr id="41" name="Table 40">
            <a:extLst>
              <a:ext uri="{FF2B5EF4-FFF2-40B4-BE49-F238E27FC236}">
                <a16:creationId xmlns:a16="http://schemas.microsoft.com/office/drawing/2014/main" id="{64E57A1B-9F34-4E2F-A8E9-9CB6031B32DF}"/>
              </a:ext>
            </a:extLst>
          </p:cNvPr>
          <p:cNvGraphicFramePr>
            <a:graphicFrameLocks noGrp="1"/>
          </p:cNvGraphicFramePr>
          <p:nvPr>
            <p:extLst>
              <p:ext uri="{D42A27DB-BD31-4B8C-83A1-F6EECF244321}">
                <p14:modId xmlns:p14="http://schemas.microsoft.com/office/powerpoint/2010/main" val="4068723273"/>
              </p:ext>
            </p:extLst>
          </p:nvPr>
        </p:nvGraphicFramePr>
        <p:xfrm>
          <a:off x="6195419" y="2684733"/>
          <a:ext cx="3832282" cy="1463040"/>
        </p:xfrm>
        <a:graphic>
          <a:graphicData uri="http://schemas.openxmlformats.org/drawingml/2006/table">
            <a:tbl>
              <a:tblPr firstRow="1" bandRow="1">
                <a:tableStyleId>{1FECB4D8-DB02-4DC6-A0A2-4F2EBAE1DC90}</a:tableStyleId>
              </a:tblPr>
              <a:tblGrid>
                <a:gridCol w="2193132">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163303">
                <a:tc>
                  <a:txBody>
                    <a:bodyPr/>
                    <a:lstStyle/>
                    <a:p>
                      <a:pPr rtl="0"/>
                      <a:r>
                        <a:rPr lang="pt-BR" sz="1800" b="1" i="0" dirty="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extLst>
                  <a:ext uri="{0D108BD9-81ED-4DB2-BD59-A6C34878D82A}">
                    <a16:rowId xmlns:a16="http://schemas.microsoft.com/office/drawing/2014/main" val="10000"/>
                  </a:ext>
                </a:extLst>
              </a:tr>
              <a:tr h="163303">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10.1.0.0/16</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vpc-att-1xxx</a:t>
                      </a:r>
                    </a:p>
                  </a:txBody>
                  <a:tcPr anchor="ctr">
                    <a:solidFill>
                      <a:schemeClr val="bg1">
                        <a:lumMod val="95000"/>
                      </a:schemeClr>
                    </a:solidFill>
                  </a:tcPr>
                </a:tc>
                <a:extLst>
                  <a:ext uri="{0D108BD9-81ED-4DB2-BD59-A6C34878D82A}">
                    <a16:rowId xmlns:a16="http://schemas.microsoft.com/office/drawing/2014/main" val="10001"/>
                  </a:ext>
                </a:extLst>
              </a:tr>
              <a:tr h="218566">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10.2.0.0/16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vpc-att-2xxx</a:t>
                      </a:r>
                    </a:p>
                  </a:txBody>
                  <a:tcPr anchor="ctr">
                    <a:solidFill>
                      <a:schemeClr val="bg1">
                        <a:lumMod val="95000"/>
                      </a:schemeClr>
                    </a:solidFill>
                  </a:tcPr>
                </a:tc>
                <a:extLst>
                  <a:ext uri="{0D108BD9-81ED-4DB2-BD59-A6C34878D82A}">
                    <a16:rowId xmlns:a16="http://schemas.microsoft.com/office/drawing/2014/main" val="3106507668"/>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dirty="0">
                          <a:latin typeface="Amazon Ember Light" panose="020B0403020204020204" pitchFamily="34" charset="0"/>
                          <a:ea typeface="Amazon Ember Light" panose="020B0403020204020204" pitchFamily="34" charset="0"/>
                          <a:cs typeface="Amazon Ember Light" panose="020B0403020204020204" pitchFamily="34" charset="0"/>
                        </a:rPr>
                        <a:t>10.3.0.0/16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vpc-att-3xxx</a:t>
                      </a:r>
                    </a:p>
                  </a:txBody>
                  <a:tcPr anchor="ctr">
                    <a:solidFill>
                      <a:schemeClr val="bg1">
                        <a:lumMod val="95000"/>
                      </a:schemeClr>
                    </a:solidFill>
                  </a:tcPr>
                </a:tc>
                <a:extLst>
                  <a:ext uri="{0D108BD9-81ED-4DB2-BD59-A6C34878D82A}">
                    <a16:rowId xmlns:a16="http://schemas.microsoft.com/office/drawing/2014/main" val="1382651143"/>
                  </a:ext>
                </a:extLst>
              </a:tr>
            </a:tbl>
          </a:graphicData>
        </a:graphic>
      </p:graphicFrame>
    </p:spTree>
    <p:custDataLst>
      <p:tags r:id="rId1"/>
    </p:custDataLst>
    <p:extLst>
      <p:ext uri="{BB962C8B-B14F-4D97-AF65-F5344CB8AC3E}">
        <p14:creationId xmlns:p14="http://schemas.microsoft.com/office/powerpoint/2010/main" val="1680119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rtlCol="0"/>
          <a:lstStyle/>
          <a:p>
            <a:r>
              <a:rPr lang="pt-BR" sz="3600" dirty="0"/>
              <a:t>Usar o AWS Transit Gateway para conseguir isolamento de VPC (1 de 3)</a:t>
            </a:r>
          </a:p>
        </p:txBody>
      </p:sp>
      <p:sp>
        <p:nvSpPr>
          <p:cNvPr id="49" name="TextBox 48">
            <a:extLst>
              <a:ext uri="{FF2B5EF4-FFF2-40B4-BE49-F238E27FC236}">
                <a16:creationId xmlns:a16="http://schemas.microsoft.com/office/drawing/2014/main" id="{D93ADCB9-1936-4EC9-BB38-75710E775F62}"/>
              </a:ext>
            </a:extLst>
          </p:cNvPr>
          <p:cNvSpPr txBox="1"/>
          <p:nvPr/>
        </p:nvSpPr>
        <p:spPr>
          <a:xfrm>
            <a:off x="302545" y="1414625"/>
            <a:ext cx="2651760" cy="1920240"/>
          </a:xfrm>
          <a:prstGeom prst="rect">
            <a:avLst/>
          </a:prstGeom>
          <a:noFill/>
          <a:ln>
            <a:solidFill>
              <a:schemeClr val="tx1">
                <a:lumMod val="50000"/>
                <a:lumOff val="50000"/>
              </a:schemeClr>
            </a:solidFill>
          </a:ln>
        </p:spPr>
        <p:txBody>
          <a:bodyPr wrap="square" rtlCol="0">
            <a:spAutoFit/>
          </a:bodyPr>
          <a:lstStyle/>
          <a:p>
            <a:pPr rtl="0"/>
            <a:r>
              <a:rPr lang="pt-BR" sz="2400" dirty="0">
                <a:latin typeface="Amazon Ember" panose="020B0603020204020204" pitchFamily="34" charset="0"/>
                <a:ea typeface="Amazon Ember" panose="020B0603020204020204" pitchFamily="34" charset="0"/>
                <a:cs typeface="Amazon Ember" panose="020B0603020204020204" pitchFamily="34" charset="0"/>
              </a:rPr>
              <a:t>Cenário</a:t>
            </a:r>
            <a:r>
              <a:rPr lang="pt-BR" sz="2400" dirty="0">
                <a:ea typeface="Amazon Ember" panose="020B0603020204020204" pitchFamily="34" charset="0"/>
                <a:cs typeface="Amazon Ember" panose="020B0603020204020204" pitchFamily="34" charset="0"/>
              </a:rPr>
              <a:t>: Agora desejamos acesso à VPN, </a:t>
            </a:r>
            <a:r>
              <a:rPr lang="en-US" sz="2400" dirty="0">
                <a:ea typeface="Amazon Ember" panose="020B0603020204020204" pitchFamily="34" charset="0"/>
                <a:cs typeface="Amazon Ember" panose="020B0603020204020204" pitchFamily="34" charset="0"/>
              </a:rPr>
              <a:t/>
            </a:r>
            <a:br>
              <a:rPr lang="en-US" sz="2400" dirty="0">
                <a:ea typeface="Amazon Ember" panose="020B0603020204020204" pitchFamily="34" charset="0"/>
                <a:cs typeface="Amazon Ember" panose="020B0603020204020204" pitchFamily="34" charset="0"/>
              </a:rPr>
            </a:br>
            <a:r>
              <a:rPr lang="pt-BR" sz="2400" dirty="0">
                <a:ea typeface="Amazon Ember" panose="020B0603020204020204" pitchFamily="34" charset="0"/>
                <a:cs typeface="Amazon Ember" panose="020B0603020204020204" pitchFamily="34" charset="0"/>
              </a:rPr>
              <a:t>mas conectividade da VPC isolada.</a:t>
            </a:r>
          </a:p>
        </p:txBody>
      </p:sp>
      <p:grpSp>
        <p:nvGrpSpPr>
          <p:cNvPr id="3" name="Group 2" descr="architecture diagram of vpc 1, vpc 2, vpc 3, and aws transit gateway. the vpc 3 route table has a local route and a route that enables traffic destined for the larger vpc network to be sent to the transit gateway. each vpc has two elastic network interfaces that are attached to the transit gateway. routes in the transit gateway route table direct traffic destined for each vpc network to the respective vpc attachment. there is also an icon for a vpn connection.">
            <a:extLst>
              <a:ext uri="{FF2B5EF4-FFF2-40B4-BE49-F238E27FC236}">
                <a16:creationId xmlns:a16="http://schemas.microsoft.com/office/drawing/2014/main" id="{1B874A78-F50E-4A8D-9682-9B5AFF8751A0}"/>
              </a:ext>
            </a:extLst>
          </p:cNvPr>
          <p:cNvGrpSpPr/>
          <p:nvPr/>
        </p:nvGrpSpPr>
        <p:grpSpPr>
          <a:xfrm>
            <a:off x="3019658" y="1171298"/>
            <a:ext cx="8983638" cy="5565289"/>
            <a:chOff x="3019658" y="1171298"/>
            <a:chExt cx="8983638" cy="5565289"/>
          </a:xfrm>
        </p:grpSpPr>
        <p:cxnSp>
          <p:nvCxnSpPr>
            <p:cNvPr id="50" name="Straight Arrow Connector 49">
              <a:extLst>
                <a:ext uri="{FF2B5EF4-FFF2-40B4-BE49-F238E27FC236}">
                  <a16:creationId xmlns:a16="http://schemas.microsoft.com/office/drawing/2014/main" id="{406EE410-25C6-4DEC-914B-D114331A5D80}"/>
                </a:ext>
                <a:ext uri="{C183D7F6-B498-43B3-948B-1728B52AA6E4}">
                  <adec:decorative xmlns="" xmlns:adec="http://schemas.microsoft.com/office/drawing/2017/decorative" val="1"/>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837C1D4-BC32-4DFD-81A1-451181B7606E}"/>
                </a:ext>
              </a:extLst>
            </p:cNvPr>
            <p:cNvGrpSpPr/>
            <p:nvPr/>
          </p:nvGrpSpPr>
          <p:grpSpPr>
            <a:xfrm>
              <a:off x="3736434" y="1171298"/>
              <a:ext cx="8266862" cy="5565289"/>
              <a:chOff x="3736434" y="1171298"/>
              <a:chExt cx="8266862" cy="5565289"/>
            </a:xfrm>
          </p:grpSpPr>
          <p:pic>
            <p:nvPicPr>
              <p:cNvPr id="23" name="Graphic 22">
                <a:extLst>
                  <a:ext uri="{FF2B5EF4-FFF2-40B4-BE49-F238E27FC236}">
                    <a16:creationId xmlns:a16="http://schemas.microsoft.com/office/drawing/2014/main" id="{D56B1093-26C3-45AF-8BFA-1F36400DD50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098783" y="3296740"/>
                <a:ext cx="640080" cy="640080"/>
              </a:xfrm>
              <a:prstGeom prst="rect">
                <a:avLst/>
              </a:prstGeom>
            </p:spPr>
          </p:pic>
          <p:sp>
            <p:nvSpPr>
              <p:cNvPr id="44" name="TextBox 43">
                <a:extLst>
                  <a:ext uri="{FF2B5EF4-FFF2-40B4-BE49-F238E27FC236}">
                    <a16:creationId xmlns:a16="http://schemas.microsoft.com/office/drawing/2014/main" id="{202655F4-2E99-4F33-B8B0-0A05BB2DC96D}"/>
                  </a:ext>
                </a:extLst>
              </p:cNvPr>
              <p:cNvSpPr txBox="1"/>
              <p:nvPr/>
            </p:nvSpPr>
            <p:spPr>
              <a:xfrm>
                <a:off x="10834350" y="3930003"/>
                <a:ext cx="116894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2" name="Connector: Elbow 51">
                <a:extLst>
                  <a:ext uri="{FF2B5EF4-FFF2-40B4-BE49-F238E27FC236}">
                    <a16:creationId xmlns:a16="http://schemas.microsoft.com/office/drawing/2014/main" id="{0838189C-B00B-43EC-9B68-B1CB2C2D3707}"/>
                  </a:ext>
                </a:extLst>
              </p:cNvPr>
              <p:cNvCxnSpPr>
                <a:cxnSpLocks/>
              </p:cNvCxnSpPr>
              <p:nvPr/>
            </p:nvCxnSpPr>
            <p:spPr>
              <a:xfrm rot="16200000" flipH="1">
                <a:off x="5079175" y="2354892"/>
                <a:ext cx="177910" cy="16568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453B930-1658-4362-84C4-4A2743C13C24}"/>
                  </a:ext>
                </a:extLst>
              </p:cNvPr>
              <p:cNvCxnSpPr>
                <a:cxnSpLocks/>
              </p:cNvCxnSpPr>
              <p:nvPr/>
            </p:nvCxnSpPr>
            <p:spPr>
              <a:xfrm rot="16200000" flipH="1">
                <a:off x="5390324" y="2666043"/>
                <a:ext cx="177912" cy="10345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AD04AC57-66C8-4F40-8CD4-A05693B7A252}"/>
                  </a:ext>
                </a:extLst>
              </p:cNvPr>
              <p:cNvCxnSpPr>
                <a:cxnSpLocks/>
              </p:cNvCxnSpPr>
              <p:nvPr/>
            </p:nvCxnSpPr>
            <p:spPr>
              <a:xfrm rot="16200000" flipH="1">
                <a:off x="5077942" y="5560886"/>
                <a:ext cx="175730" cy="15887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AD74A13-6BBA-46C7-A23C-33E47DDBBCD8}"/>
                  </a:ext>
                </a:extLst>
              </p:cNvPr>
              <p:cNvCxnSpPr>
                <a:cxnSpLocks/>
              </p:cNvCxnSpPr>
              <p:nvPr/>
            </p:nvCxnSpPr>
            <p:spPr>
              <a:xfrm rot="16200000" flipH="1">
                <a:off x="5389091" y="5872037"/>
                <a:ext cx="175732" cy="9664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C21DA56A-20E1-4D36-A64D-5668EB1AE3FE}"/>
                  </a:ext>
                </a:extLst>
              </p:cNvPr>
              <p:cNvCxnSpPr>
                <a:cxnSpLocks/>
              </p:cNvCxnSpPr>
              <p:nvPr/>
            </p:nvCxnSpPr>
            <p:spPr>
              <a:xfrm rot="16200000" flipH="1">
                <a:off x="5087682" y="3932890"/>
                <a:ext cx="163168" cy="16591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D998C50-4928-483D-8027-CFF04BCBF9BE}"/>
                  </a:ext>
                </a:extLst>
              </p:cNvPr>
              <p:cNvCxnSpPr>
                <a:cxnSpLocks/>
              </p:cNvCxnSpPr>
              <p:nvPr/>
            </p:nvCxnSpPr>
            <p:spPr>
              <a:xfrm rot="16200000" flipH="1">
                <a:off x="5398831" y="4244041"/>
                <a:ext cx="163170" cy="10368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5" name="Rounded Rectangle 49">
                <a:extLst>
                  <a:ext uri="{FF2B5EF4-FFF2-40B4-BE49-F238E27FC236}">
                    <a16:creationId xmlns:a16="http://schemas.microsoft.com/office/drawing/2014/main" id="{FD53C39A-2DB8-471C-91C8-F2883954576B}"/>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46" name="Graphic 45">
                <a:extLst>
                  <a:ext uri="{FF2B5EF4-FFF2-40B4-BE49-F238E27FC236}">
                    <a16:creationId xmlns:a16="http://schemas.microsoft.com/office/drawing/2014/main" id="{72868762-638E-4DCA-8C8E-24F7B4D1E710}"/>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816058" y="1171298"/>
                <a:ext cx="640080" cy="640080"/>
              </a:xfrm>
              <a:prstGeom prst="rect">
                <a:avLst/>
              </a:prstGeom>
            </p:spPr>
          </p:pic>
          <p:sp>
            <p:nvSpPr>
              <p:cNvPr id="47" name="Rectangle 46">
                <a:extLst>
                  <a:ext uri="{FF2B5EF4-FFF2-40B4-BE49-F238E27FC236}">
                    <a16:creationId xmlns:a16="http://schemas.microsoft.com/office/drawing/2014/main" id="{43AF7E29-1019-4415-A0FA-2DCA974F430D}"/>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457200" tIns="91440" rIns="457200" bIns="45720" numCol="1" spcCol="0" rtlCol="0" fromWordArt="0" anchor="t" anchorCtr="0" forceAA="0" compatLnSpc="1">
                <a:prstTxWarp prst="textNoShape">
                  <a:avLst/>
                </a:prstTxWarp>
                <a:noAutofit/>
              </a:bodyPr>
              <a:lstStyle/>
              <a:p>
                <a:pPr lvl="0" algn="ctr" rtl="0"/>
                <a:r>
                  <a:rPr lang="pt-BR" sz="1600" kern="0">
                    <a:solidFill>
                      <a:srgbClr val="5A6B86"/>
                    </a:solidFill>
                  </a:rPr>
                  <a:t>AWS Transit Gateway (tgw-xxx)</a:t>
                </a:r>
              </a:p>
            </p:txBody>
          </p:sp>
          <p:grpSp>
            <p:nvGrpSpPr>
              <p:cNvPr id="77" name="Group 76">
                <a:extLst>
                  <a:ext uri="{FF2B5EF4-FFF2-40B4-BE49-F238E27FC236}">
                    <a16:creationId xmlns:a16="http://schemas.microsoft.com/office/drawing/2014/main" id="{3111354A-D27F-445E-A8C1-7BEBC3F3FB3A}"/>
                  </a:ext>
                </a:extLst>
              </p:cNvPr>
              <p:cNvGrpSpPr/>
              <p:nvPr/>
            </p:nvGrpSpPr>
            <p:grpSpPr>
              <a:xfrm>
                <a:off x="3736434" y="1994619"/>
                <a:ext cx="1828800" cy="1188720"/>
                <a:chOff x="3736434" y="1994619"/>
                <a:chExt cx="1828800" cy="1188720"/>
              </a:xfrm>
            </p:grpSpPr>
            <p:pic>
              <p:nvPicPr>
                <p:cNvPr id="78" name="Graphic 77">
                  <a:extLst>
                    <a:ext uri="{FF2B5EF4-FFF2-40B4-BE49-F238E27FC236}">
                      <a16:creationId xmlns:a16="http://schemas.microsoft.com/office/drawing/2014/main" id="{9DEA669A-D40C-4DC5-B971-1B2CC6C4CD9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36434" y="1994619"/>
                  <a:ext cx="457200" cy="457200"/>
                </a:xfrm>
                <a:prstGeom prst="rect">
                  <a:avLst/>
                </a:prstGeom>
              </p:spPr>
            </p:pic>
            <p:sp>
              <p:nvSpPr>
                <p:cNvPr id="79" name="Rectangle 78">
                  <a:extLst>
                    <a:ext uri="{FF2B5EF4-FFF2-40B4-BE49-F238E27FC236}">
                      <a16:creationId xmlns:a16="http://schemas.microsoft.com/office/drawing/2014/main" id="{D1F56F3A-A4CC-4EEA-BAA7-7E799BBEB8E7}"/>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0" name="Group 79">
                  <a:extLst>
                    <a:ext uri="{FF2B5EF4-FFF2-40B4-BE49-F238E27FC236}">
                      <a16:creationId xmlns:a16="http://schemas.microsoft.com/office/drawing/2014/main" id="{7CAB891F-00EB-4ADB-8005-C6BAD17A84AC}"/>
                    </a:ext>
                  </a:extLst>
                </p:cNvPr>
                <p:cNvGrpSpPr/>
                <p:nvPr/>
              </p:nvGrpSpPr>
              <p:grpSpPr>
                <a:xfrm>
                  <a:off x="4104734" y="2624484"/>
                  <a:ext cx="1092200" cy="548640"/>
                  <a:chOff x="4104734" y="2624484"/>
                  <a:chExt cx="1092200" cy="548640"/>
                </a:xfrm>
              </p:grpSpPr>
              <p:pic>
                <p:nvPicPr>
                  <p:cNvPr id="81" name="Graphic 80">
                    <a:extLst>
                      <a:ext uri="{FF2B5EF4-FFF2-40B4-BE49-F238E27FC236}">
                        <a16:creationId xmlns:a16="http://schemas.microsoft.com/office/drawing/2014/main" id="{A098FD6E-4BD3-4983-A652-269FD11E9956}"/>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104734" y="2624484"/>
                    <a:ext cx="469900" cy="469900"/>
                  </a:xfrm>
                  <a:prstGeom prst="rect">
                    <a:avLst/>
                  </a:prstGeom>
                </p:spPr>
              </p:pic>
              <p:pic>
                <p:nvPicPr>
                  <p:cNvPr id="82" name="Graphic 81">
                    <a:extLst>
                      <a:ext uri="{FF2B5EF4-FFF2-40B4-BE49-F238E27FC236}">
                        <a16:creationId xmlns:a16="http://schemas.microsoft.com/office/drawing/2014/main" id="{F6F3818D-1961-4B29-8A43-95B6CD2AB9D9}"/>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727034" y="2624484"/>
                    <a:ext cx="469900" cy="469900"/>
                  </a:xfrm>
                  <a:prstGeom prst="rect">
                    <a:avLst/>
                  </a:prstGeom>
                </p:spPr>
              </p:pic>
              <p:cxnSp>
                <p:nvCxnSpPr>
                  <p:cNvPr id="83" name="Straight Connector 82">
                    <a:extLst>
                      <a:ext uri="{FF2B5EF4-FFF2-40B4-BE49-F238E27FC236}">
                        <a16:creationId xmlns:a16="http://schemas.microsoft.com/office/drawing/2014/main" id="{C0895497-4149-4067-84BC-CCA07DEA38A6}"/>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E1D2800C-6D70-4A8E-AB83-5ACE46D37300}"/>
                  </a:ext>
                </a:extLst>
              </p:cNvPr>
              <p:cNvGrpSpPr/>
              <p:nvPr/>
            </p:nvGrpSpPr>
            <p:grpSpPr>
              <a:xfrm>
                <a:off x="3736434" y="3581124"/>
                <a:ext cx="1828800" cy="1188720"/>
                <a:chOff x="3736434" y="3581124"/>
                <a:chExt cx="1828800" cy="1188720"/>
              </a:xfrm>
            </p:grpSpPr>
            <p:pic>
              <p:nvPicPr>
                <p:cNvPr id="85" name="Graphic 84">
                  <a:extLst>
                    <a:ext uri="{FF2B5EF4-FFF2-40B4-BE49-F238E27FC236}">
                      <a16:creationId xmlns:a16="http://schemas.microsoft.com/office/drawing/2014/main" id="{811AD931-52D7-4EE4-AD2D-59494C0508B6}"/>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36434" y="3581124"/>
                  <a:ext cx="457200" cy="457200"/>
                </a:xfrm>
                <a:prstGeom prst="rect">
                  <a:avLst/>
                </a:prstGeom>
              </p:spPr>
            </p:pic>
            <p:sp>
              <p:nvSpPr>
                <p:cNvPr id="86" name="Rectangle 85">
                  <a:extLst>
                    <a:ext uri="{FF2B5EF4-FFF2-40B4-BE49-F238E27FC236}">
                      <a16:creationId xmlns:a16="http://schemas.microsoft.com/office/drawing/2014/main" id="{5B164B18-CF5A-46B3-998C-56AD8B2B5900}"/>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2:</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7" name="Group 86">
                  <a:extLst>
                    <a:ext uri="{FF2B5EF4-FFF2-40B4-BE49-F238E27FC236}">
                      <a16:creationId xmlns:a16="http://schemas.microsoft.com/office/drawing/2014/main" id="{787D2A23-7343-48D9-B35A-4B24E042C1A5}"/>
                    </a:ext>
                  </a:extLst>
                </p:cNvPr>
                <p:cNvGrpSpPr/>
                <p:nvPr/>
              </p:nvGrpSpPr>
              <p:grpSpPr>
                <a:xfrm>
                  <a:off x="4100378" y="4213801"/>
                  <a:ext cx="1092200" cy="548640"/>
                  <a:chOff x="4104734" y="2624484"/>
                  <a:chExt cx="1092200" cy="548640"/>
                </a:xfrm>
              </p:grpSpPr>
              <p:pic>
                <p:nvPicPr>
                  <p:cNvPr id="88" name="Graphic 87">
                    <a:extLst>
                      <a:ext uri="{FF2B5EF4-FFF2-40B4-BE49-F238E27FC236}">
                        <a16:creationId xmlns:a16="http://schemas.microsoft.com/office/drawing/2014/main" id="{0331B7E4-69A1-4D8F-990D-AC66A1AB78F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104734" y="2624484"/>
                    <a:ext cx="469900" cy="469900"/>
                  </a:xfrm>
                  <a:prstGeom prst="rect">
                    <a:avLst/>
                  </a:prstGeom>
                </p:spPr>
              </p:pic>
              <p:pic>
                <p:nvPicPr>
                  <p:cNvPr id="89" name="Graphic 88">
                    <a:extLst>
                      <a:ext uri="{FF2B5EF4-FFF2-40B4-BE49-F238E27FC236}">
                        <a16:creationId xmlns:a16="http://schemas.microsoft.com/office/drawing/2014/main" id="{40A4F02D-1741-4156-A721-06019DA4BDCD}"/>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727034" y="2624484"/>
                    <a:ext cx="469900" cy="469900"/>
                  </a:xfrm>
                  <a:prstGeom prst="rect">
                    <a:avLst/>
                  </a:prstGeom>
                </p:spPr>
              </p:pic>
              <p:cxnSp>
                <p:nvCxnSpPr>
                  <p:cNvPr id="90" name="Straight Connector 89">
                    <a:extLst>
                      <a:ext uri="{FF2B5EF4-FFF2-40B4-BE49-F238E27FC236}">
                        <a16:creationId xmlns:a16="http://schemas.microsoft.com/office/drawing/2014/main" id="{74E5D302-0F78-4C2D-9757-DFFFBCC46760}"/>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91" name="Group 90">
                <a:extLst>
                  <a:ext uri="{FF2B5EF4-FFF2-40B4-BE49-F238E27FC236}">
                    <a16:creationId xmlns:a16="http://schemas.microsoft.com/office/drawing/2014/main" id="{4CC37B57-6670-4FB5-AB7C-6F9C713A1594}"/>
                  </a:ext>
                </a:extLst>
              </p:cNvPr>
              <p:cNvGrpSpPr/>
              <p:nvPr/>
            </p:nvGrpSpPr>
            <p:grpSpPr>
              <a:xfrm>
                <a:off x="3736434" y="5167630"/>
                <a:ext cx="1828800" cy="1197192"/>
                <a:chOff x="3736434" y="5167630"/>
                <a:chExt cx="1828800" cy="1197192"/>
              </a:xfrm>
            </p:grpSpPr>
            <p:pic>
              <p:nvPicPr>
                <p:cNvPr id="92" name="Graphic 91">
                  <a:extLst>
                    <a:ext uri="{FF2B5EF4-FFF2-40B4-BE49-F238E27FC236}">
                      <a16:creationId xmlns:a16="http://schemas.microsoft.com/office/drawing/2014/main" id="{A45BAE67-36D0-453E-A19B-A2925338BC8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36434" y="5167630"/>
                  <a:ext cx="457200" cy="457200"/>
                </a:xfrm>
                <a:prstGeom prst="rect">
                  <a:avLst/>
                </a:prstGeom>
              </p:spPr>
            </p:pic>
            <p:sp>
              <p:nvSpPr>
                <p:cNvPr id="93" name="Rectangle 92">
                  <a:extLst>
                    <a:ext uri="{FF2B5EF4-FFF2-40B4-BE49-F238E27FC236}">
                      <a16:creationId xmlns:a16="http://schemas.microsoft.com/office/drawing/2014/main" id="{0C502FB4-0A84-4F94-AC6B-C65AD796807E}"/>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3:</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94" name="Group 93">
                  <a:extLst>
                    <a:ext uri="{FF2B5EF4-FFF2-40B4-BE49-F238E27FC236}">
                      <a16:creationId xmlns:a16="http://schemas.microsoft.com/office/drawing/2014/main" id="{1CCF7C7E-7620-4AE8-9B7A-E21747BF8E9A}"/>
                    </a:ext>
                  </a:extLst>
                </p:cNvPr>
                <p:cNvGrpSpPr/>
                <p:nvPr/>
              </p:nvGrpSpPr>
              <p:grpSpPr>
                <a:xfrm>
                  <a:off x="4109085" y="5816182"/>
                  <a:ext cx="1092200" cy="548640"/>
                  <a:chOff x="4104734" y="2624484"/>
                  <a:chExt cx="1092200" cy="548640"/>
                </a:xfrm>
              </p:grpSpPr>
              <p:pic>
                <p:nvPicPr>
                  <p:cNvPr id="95" name="Graphic 94">
                    <a:extLst>
                      <a:ext uri="{FF2B5EF4-FFF2-40B4-BE49-F238E27FC236}">
                        <a16:creationId xmlns:a16="http://schemas.microsoft.com/office/drawing/2014/main" id="{17EF5E6F-C020-4608-BC5D-C1F864565663}"/>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104734" y="2624484"/>
                    <a:ext cx="469900" cy="469900"/>
                  </a:xfrm>
                  <a:prstGeom prst="rect">
                    <a:avLst/>
                  </a:prstGeom>
                </p:spPr>
              </p:pic>
              <p:pic>
                <p:nvPicPr>
                  <p:cNvPr id="96" name="Graphic 95">
                    <a:extLst>
                      <a:ext uri="{FF2B5EF4-FFF2-40B4-BE49-F238E27FC236}">
                        <a16:creationId xmlns:a16="http://schemas.microsoft.com/office/drawing/2014/main" id="{E2B47842-DDF9-476F-B040-C385FA4BC043}"/>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727034" y="2624484"/>
                    <a:ext cx="469900" cy="469900"/>
                  </a:xfrm>
                  <a:prstGeom prst="rect">
                    <a:avLst/>
                  </a:prstGeom>
                </p:spPr>
              </p:pic>
              <p:cxnSp>
                <p:nvCxnSpPr>
                  <p:cNvPr id="97" name="Straight Connector 96">
                    <a:extLst>
                      <a:ext uri="{FF2B5EF4-FFF2-40B4-BE49-F238E27FC236}">
                        <a16:creationId xmlns:a16="http://schemas.microsoft.com/office/drawing/2014/main" id="{4B2B5B19-05A9-464F-9CF9-333C0319A06A}"/>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sp>
            <p:nvSpPr>
              <p:cNvPr id="98" name="TextBox 97">
                <a:extLst>
                  <a:ext uri="{FF2B5EF4-FFF2-40B4-BE49-F238E27FC236}">
                    <a16:creationId xmlns:a16="http://schemas.microsoft.com/office/drawing/2014/main" id="{7EDE6E97-EFEB-4D21-B63D-B0F3760A59B4}"/>
                  </a:ext>
                </a:extLst>
              </p:cNvPr>
              <p:cNvSpPr txBox="1"/>
              <p:nvPr/>
            </p:nvSpPr>
            <p:spPr>
              <a:xfrm>
                <a:off x="4276758" y="3232463"/>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vpc-att-1xxx</a:t>
                </a:r>
              </a:p>
            </p:txBody>
          </p:sp>
          <p:sp>
            <p:nvSpPr>
              <p:cNvPr id="99" name="TextBox 98">
                <a:extLst>
                  <a:ext uri="{FF2B5EF4-FFF2-40B4-BE49-F238E27FC236}">
                    <a16:creationId xmlns:a16="http://schemas.microsoft.com/office/drawing/2014/main" id="{8100BF2F-02AE-4E9D-92C0-8050B5FAFA33}"/>
                  </a:ext>
                </a:extLst>
              </p:cNvPr>
              <p:cNvSpPr txBox="1"/>
              <p:nvPr/>
            </p:nvSpPr>
            <p:spPr>
              <a:xfrm>
                <a:off x="4276758" y="4808717"/>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vpc-att-2xxx</a:t>
                </a:r>
              </a:p>
            </p:txBody>
          </p:sp>
          <p:sp>
            <p:nvSpPr>
              <p:cNvPr id="100" name="TextBox 99">
                <a:extLst>
                  <a:ext uri="{FF2B5EF4-FFF2-40B4-BE49-F238E27FC236}">
                    <a16:creationId xmlns:a16="http://schemas.microsoft.com/office/drawing/2014/main" id="{F14BA033-52C6-4391-A906-1136781FD7C5}"/>
                  </a:ext>
                </a:extLst>
              </p:cNvPr>
              <p:cNvSpPr txBox="1"/>
              <p:nvPr/>
            </p:nvSpPr>
            <p:spPr>
              <a:xfrm>
                <a:off x="4276758" y="6398033"/>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vpc-att-3xxx</a:t>
                </a:r>
              </a:p>
            </p:txBody>
          </p:sp>
        </p:grpSp>
      </p:grpSp>
      <p:sp>
        <p:nvSpPr>
          <p:cNvPr id="43" name="TextBox 42">
            <a:extLst>
              <a:ext uri="{FF2B5EF4-FFF2-40B4-BE49-F238E27FC236}">
                <a16:creationId xmlns:a16="http://schemas.microsoft.com/office/drawing/2014/main" id="{C7C4E4AD-978B-4FAB-85B0-0F6A55BA3CEA}"/>
              </a:ext>
            </a:extLst>
          </p:cNvPr>
          <p:cNvSpPr txBox="1"/>
          <p:nvPr/>
        </p:nvSpPr>
        <p:spPr>
          <a:xfrm>
            <a:off x="277111" y="4599636"/>
            <a:ext cx="2722220"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VPC 3</a:t>
            </a:r>
          </a:p>
        </p:txBody>
      </p:sp>
      <p:graphicFrame>
        <p:nvGraphicFramePr>
          <p:cNvPr id="51" name="Table 50">
            <a:extLst>
              <a:ext uri="{FF2B5EF4-FFF2-40B4-BE49-F238E27FC236}">
                <a16:creationId xmlns:a16="http://schemas.microsoft.com/office/drawing/2014/main" id="{DD380C08-F32E-4EC5-91F9-E97A74496378}"/>
              </a:ext>
            </a:extLst>
          </p:cNvPr>
          <p:cNvGraphicFramePr>
            <a:graphicFrameLocks noGrp="1"/>
          </p:cNvGraphicFramePr>
          <p:nvPr>
            <p:extLst>
              <p:ext uri="{D42A27DB-BD31-4B8C-83A1-F6EECF244321}">
                <p14:modId xmlns:p14="http://schemas.microsoft.com/office/powerpoint/2010/main" val="1790948127"/>
              </p:ext>
            </p:extLst>
          </p:nvPr>
        </p:nvGraphicFramePr>
        <p:xfrm>
          <a:off x="357770" y="5003396"/>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Destino</a:t>
                      </a:r>
                    </a:p>
                  </a:txBody>
                  <a:tcPr anchor="ctr">
                    <a:solidFill>
                      <a:schemeClr val="accent1"/>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local</a:t>
                      </a:r>
                      <a:endPar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pPr rtl="0"/>
                      <a:r>
                        <a:rPr lang="pt-BR" sz="1800" b="0" i="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40" name="TextBox 39">
            <a:extLst>
              <a:ext uri="{FF2B5EF4-FFF2-40B4-BE49-F238E27FC236}">
                <a16:creationId xmlns:a16="http://schemas.microsoft.com/office/drawing/2014/main" id="{2F3B0BF5-DC74-47B5-AF81-CCDE1DA89E15}"/>
              </a:ext>
            </a:extLst>
          </p:cNvPr>
          <p:cNvSpPr txBox="1"/>
          <p:nvPr/>
        </p:nvSpPr>
        <p:spPr>
          <a:xfrm>
            <a:off x="6207039" y="2301753"/>
            <a:ext cx="3684021" cy="338554"/>
          </a:xfrm>
          <a:prstGeom prst="rect">
            <a:avLst/>
          </a:prstGeom>
          <a:solidFill>
            <a:schemeClr val="bg1"/>
          </a:solid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Tabela de rotas do gateway de trânsito</a:t>
            </a:r>
          </a:p>
        </p:txBody>
      </p:sp>
      <p:graphicFrame>
        <p:nvGraphicFramePr>
          <p:cNvPr id="48" name="Table 47">
            <a:extLst>
              <a:ext uri="{FF2B5EF4-FFF2-40B4-BE49-F238E27FC236}">
                <a16:creationId xmlns:a16="http://schemas.microsoft.com/office/drawing/2014/main" id="{41B9C93D-0AC0-4133-A175-7C621421CE91}"/>
              </a:ext>
            </a:extLst>
          </p:cNvPr>
          <p:cNvGraphicFramePr>
            <a:graphicFrameLocks noGrp="1"/>
          </p:cNvGraphicFramePr>
          <p:nvPr>
            <p:extLst>
              <p:ext uri="{D42A27DB-BD31-4B8C-83A1-F6EECF244321}">
                <p14:modId xmlns:p14="http://schemas.microsoft.com/office/powerpoint/2010/main" val="2484278065"/>
              </p:ext>
            </p:extLst>
          </p:nvPr>
        </p:nvGraphicFramePr>
        <p:xfrm>
          <a:off x="6195419" y="2684733"/>
          <a:ext cx="3832282" cy="1463040"/>
        </p:xfrm>
        <a:graphic>
          <a:graphicData uri="http://schemas.openxmlformats.org/drawingml/2006/table">
            <a:tbl>
              <a:tblPr firstRow="1" bandRow="1">
                <a:tableStyleId>{1FECB4D8-DB02-4DC6-A0A2-4F2EBAE1DC90}</a:tableStyleId>
              </a:tblPr>
              <a:tblGrid>
                <a:gridCol w="2193132">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163303">
                <a:tc>
                  <a:txBody>
                    <a:bodyPr/>
                    <a:lstStyle/>
                    <a:p>
                      <a:pPr rtl="0"/>
                      <a:r>
                        <a:rPr lang="pt-BR" sz="1800" b="1" i="0" dirty="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extLst>
                  <a:ext uri="{0D108BD9-81ED-4DB2-BD59-A6C34878D82A}">
                    <a16:rowId xmlns:a16="http://schemas.microsoft.com/office/drawing/2014/main" val="10000"/>
                  </a:ext>
                </a:extLst>
              </a:tr>
              <a:tr h="163303">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10.1.0.0/16</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vpc-att-1xxx</a:t>
                      </a:r>
                    </a:p>
                  </a:txBody>
                  <a:tcPr anchor="ctr">
                    <a:solidFill>
                      <a:schemeClr val="bg1">
                        <a:lumMod val="95000"/>
                      </a:schemeClr>
                    </a:solidFill>
                  </a:tcPr>
                </a:tc>
                <a:extLst>
                  <a:ext uri="{0D108BD9-81ED-4DB2-BD59-A6C34878D82A}">
                    <a16:rowId xmlns:a16="http://schemas.microsoft.com/office/drawing/2014/main" val="10001"/>
                  </a:ext>
                </a:extLst>
              </a:tr>
              <a:tr h="218566">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10.2.0.0/16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vpc-att-2xxx</a:t>
                      </a:r>
                    </a:p>
                  </a:txBody>
                  <a:tcPr anchor="ctr">
                    <a:solidFill>
                      <a:schemeClr val="bg1">
                        <a:lumMod val="95000"/>
                      </a:schemeClr>
                    </a:solidFill>
                  </a:tcPr>
                </a:tc>
                <a:extLst>
                  <a:ext uri="{0D108BD9-81ED-4DB2-BD59-A6C34878D82A}">
                    <a16:rowId xmlns:a16="http://schemas.microsoft.com/office/drawing/2014/main" val="3106507668"/>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10.3.0.0/16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vpc-att-3xxx</a:t>
                      </a:r>
                    </a:p>
                  </a:txBody>
                  <a:tcPr anchor="ctr">
                    <a:solidFill>
                      <a:schemeClr val="bg1">
                        <a:lumMod val="95000"/>
                      </a:schemeClr>
                    </a:solidFill>
                  </a:tcPr>
                </a:tc>
                <a:extLst>
                  <a:ext uri="{0D108BD9-81ED-4DB2-BD59-A6C34878D82A}">
                    <a16:rowId xmlns:a16="http://schemas.microsoft.com/office/drawing/2014/main" val="1382651143"/>
                  </a:ext>
                </a:extLst>
              </a:tr>
            </a:tbl>
          </a:graphicData>
        </a:graphic>
      </p:graphicFrame>
    </p:spTree>
    <p:custDataLst>
      <p:tags r:id="rId1"/>
    </p:custDataLst>
    <p:extLst>
      <p:ext uri="{BB962C8B-B14F-4D97-AF65-F5344CB8AC3E}">
        <p14:creationId xmlns:p14="http://schemas.microsoft.com/office/powerpoint/2010/main" val="240780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7: Conectar redes</a:t>
            </a:r>
            <a:endParaRPr lang="en-US" b="1" dirty="0">
              <a:latin typeface="+mn-lt"/>
            </a:endParaRPr>
          </a:p>
        </p:txBody>
      </p:sp>
      <p:sp>
        <p:nvSpPr>
          <p:cNvPr id="2" name="Title 1"/>
          <p:cNvSpPr>
            <a:spLocks noGrp="1"/>
          </p:cNvSpPr>
          <p:nvPr>
            <p:ph type="title"/>
          </p:nvPr>
        </p:nvSpPr>
        <p:spPr/>
        <p:txBody>
          <a:bodyPr rtlCol="0">
            <a:noAutofit/>
          </a:bodyPr>
          <a:lstStyle/>
          <a:p>
            <a:pPr rtl="0"/>
            <a:r>
              <a:rPr lang="pt-BR" sz="4000">
                <a:latin typeface="+mj-lt"/>
              </a:rPr>
              <a:t>Seção 1: Necessidade arquitetônica</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rtlCol="0"/>
          <a:lstStyle/>
          <a:p>
            <a:pPr rtl="0"/>
            <a:r>
              <a:rPr lang="pt-BR" sz="3600"/>
              <a:t>Usar o AWS Transit Gateway para conseguir isolamento de VPC (2 de 3)</a:t>
            </a:r>
          </a:p>
        </p:txBody>
      </p:sp>
      <p:sp>
        <p:nvSpPr>
          <p:cNvPr id="49" name="TextBox 48">
            <a:extLst>
              <a:ext uri="{FF2B5EF4-FFF2-40B4-BE49-F238E27FC236}">
                <a16:creationId xmlns:a16="http://schemas.microsoft.com/office/drawing/2014/main" id="{723CF369-B7B0-4D26-92B6-EDB54CF6A696}"/>
              </a:ext>
            </a:extLst>
          </p:cNvPr>
          <p:cNvSpPr txBox="1"/>
          <p:nvPr/>
        </p:nvSpPr>
        <p:spPr>
          <a:xfrm>
            <a:off x="302545" y="1414625"/>
            <a:ext cx="2651760" cy="1920240"/>
          </a:xfrm>
          <a:prstGeom prst="rect">
            <a:avLst/>
          </a:prstGeom>
          <a:noFill/>
          <a:ln>
            <a:solidFill>
              <a:schemeClr val="tx1">
                <a:lumMod val="50000"/>
                <a:lumOff val="50000"/>
              </a:schemeClr>
            </a:solidFill>
          </a:ln>
        </p:spPr>
        <p:txBody>
          <a:bodyPr wrap="squar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Cenário</a:t>
            </a:r>
            <a:r>
              <a:rPr lang="pt-BR" sz="2400">
                <a:ea typeface="Amazon Ember" panose="020B0603020204020204" pitchFamily="34" charset="0"/>
                <a:cs typeface="Amazon Ember" panose="020B0603020204020204" pitchFamily="34" charset="0"/>
              </a:rPr>
              <a:t>: Agora desejamos acesso à VPN, </a:t>
            </a:r>
            <a:r>
              <a:rPr lang="en-US" sz="2400" dirty="0">
                <a:ea typeface="Amazon Ember" panose="020B0603020204020204" pitchFamily="34" charset="0"/>
                <a:cs typeface="Amazon Ember" panose="020B0603020204020204" pitchFamily="34" charset="0"/>
              </a:rPr>
              <a:t/>
            </a:r>
            <a:br>
              <a:rPr lang="en-US" sz="2400" dirty="0">
                <a:ea typeface="Amazon Ember" panose="020B0603020204020204" pitchFamily="34" charset="0"/>
                <a:cs typeface="Amazon Ember" panose="020B0603020204020204" pitchFamily="34" charset="0"/>
              </a:rPr>
            </a:br>
            <a:r>
              <a:rPr lang="pt-BR" sz="2400">
                <a:ea typeface="Amazon Ember" panose="020B0603020204020204" pitchFamily="34" charset="0"/>
                <a:cs typeface="Amazon Ember" panose="020B0603020204020204" pitchFamily="34" charset="0"/>
              </a:rPr>
              <a:t>mas conectividade da VPC isolada.</a:t>
            </a:r>
          </a:p>
        </p:txBody>
      </p:sp>
      <p:grpSp>
        <p:nvGrpSpPr>
          <p:cNvPr id="3" name="Group 2" descr="architecture diagram of vpc 1, vpc 2, vpc 3, and aws transit gateway. the vpc 3 route table has a local route and a route that enables traffic destined for the larger vpc network to be sent to the transit gateway. each vpc has two elastic network interfaces that are attached to the transit gateway. the transit gateway route table has been updated to only have a route that directs all known traffic to the vpn connection.">
            <a:extLst>
              <a:ext uri="{FF2B5EF4-FFF2-40B4-BE49-F238E27FC236}">
                <a16:creationId xmlns:a16="http://schemas.microsoft.com/office/drawing/2014/main" id="{630CF3AF-680C-43D5-9795-4C09FEE3B944}"/>
              </a:ext>
            </a:extLst>
          </p:cNvPr>
          <p:cNvGrpSpPr/>
          <p:nvPr/>
        </p:nvGrpSpPr>
        <p:grpSpPr>
          <a:xfrm>
            <a:off x="3019658" y="1171298"/>
            <a:ext cx="8983638" cy="5565289"/>
            <a:chOff x="3019658" y="1171298"/>
            <a:chExt cx="8983638" cy="5565289"/>
          </a:xfrm>
        </p:grpSpPr>
        <p:cxnSp>
          <p:nvCxnSpPr>
            <p:cNvPr id="50" name="Straight Arrow Connector 49">
              <a:extLst>
                <a:ext uri="{FF2B5EF4-FFF2-40B4-BE49-F238E27FC236}">
                  <a16:creationId xmlns:a16="http://schemas.microsoft.com/office/drawing/2014/main" id="{406EE410-25C6-4DEC-914B-D114331A5D80}"/>
                </a:ext>
                <a:ext uri="{C183D7F6-B498-43B3-948B-1728B52AA6E4}">
                  <adec:decorative xmlns="" xmlns:adec="http://schemas.microsoft.com/office/drawing/2017/decorative" val="1"/>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AD4E804-2E71-4970-900C-598118AC8FD1}"/>
                </a:ext>
              </a:extLst>
            </p:cNvPr>
            <p:cNvGrpSpPr/>
            <p:nvPr/>
          </p:nvGrpSpPr>
          <p:grpSpPr>
            <a:xfrm>
              <a:off x="3736434" y="1171298"/>
              <a:ext cx="8266862" cy="5565289"/>
              <a:chOff x="3736434" y="1171298"/>
              <a:chExt cx="8266862" cy="5565289"/>
            </a:xfrm>
          </p:grpSpPr>
          <p:pic>
            <p:nvPicPr>
              <p:cNvPr id="23" name="Graphic 22">
                <a:extLst>
                  <a:ext uri="{FF2B5EF4-FFF2-40B4-BE49-F238E27FC236}">
                    <a16:creationId xmlns:a16="http://schemas.microsoft.com/office/drawing/2014/main" id="{D56B1093-26C3-45AF-8BFA-1F36400DD50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098783" y="3296740"/>
                <a:ext cx="640080" cy="640080"/>
              </a:xfrm>
              <a:prstGeom prst="rect">
                <a:avLst/>
              </a:prstGeom>
            </p:spPr>
          </p:pic>
          <p:sp>
            <p:nvSpPr>
              <p:cNvPr id="44" name="TextBox 43">
                <a:extLst>
                  <a:ext uri="{FF2B5EF4-FFF2-40B4-BE49-F238E27FC236}">
                    <a16:creationId xmlns:a16="http://schemas.microsoft.com/office/drawing/2014/main" id="{202655F4-2E99-4F33-B8B0-0A05BB2DC96D}"/>
                  </a:ext>
                </a:extLst>
              </p:cNvPr>
              <p:cNvSpPr txBox="1"/>
              <p:nvPr/>
            </p:nvSpPr>
            <p:spPr>
              <a:xfrm>
                <a:off x="10834350" y="3930003"/>
                <a:ext cx="116894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2" name="Connector: Elbow 51">
                <a:extLst>
                  <a:ext uri="{FF2B5EF4-FFF2-40B4-BE49-F238E27FC236}">
                    <a16:creationId xmlns:a16="http://schemas.microsoft.com/office/drawing/2014/main" id="{0838189C-B00B-43EC-9B68-B1CB2C2D3707}"/>
                  </a:ext>
                </a:extLst>
              </p:cNvPr>
              <p:cNvCxnSpPr>
                <a:cxnSpLocks/>
              </p:cNvCxnSpPr>
              <p:nvPr/>
            </p:nvCxnSpPr>
            <p:spPr>
              <a:xfrm rot="16200000" flipH="1">
                <a:off x="5079175" y="2354892"/>
                <a:ext cx="177910" cy="16568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453B930-1658-4362-84C4-4A2743C13C24}"/>
                  </a:ext>
                </a:extLst>
              </p:cNvPr>
              <p:cNvCxnSpPr>
                <a:cxnSpLocks/>
              </p:cNvCxnSpPr>
              <p:nvPr/>
            </p:nvCxnSpPr>
            <p:spPr>
              <a:xfrm rot="16200000" flipH="1">
                <a:off x="5390324" y="2666043"/>
                <a:ext cx="177912" cy="10345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AD04AC57-66C8-4F40-8CD4-A05693B7A252}"/>
                  </a:ext>
                </a:extLst>
              </p:cNvPr>
              <p:cNvCxnSpPr>
                <a:cxnSpLocks/>
              </p:cNvCxnSpPr>
              <p:nvPr/>
            </p:nvCxnSpPr>
            <p:spPr>
              <a:xfrm rot="16200000" flipH="1">
                <a:off x="5077942" y="5560886"/>
                <a:ext cx="175730" cy="15887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AD74A13-6BBA-46C7-A23C-33E47DDBBCD8}"/>
                  </a:ext>
                </a:extLst>
              </p:cNvPr>
              <p:cNvCxnSpPr>
                <a:cxnSpLocks/>
              </p:cNvCxnSpPr>
              <p:nvPr/>
            </p:nvCxnSpPr>
            <p:spPr>
              <a:xfrm rot="16200000" flipH="1">
                <a:off x="5389091" y="5872037"/>
                <a:ext cx="175732" cy="9664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C21DA56A-20E1-4D36-A64D-5668EB1AE3FE}"/>
                  </a:ext>
                </a:extLst>
              </p:cNvPr>
              <p:cNvCxnSpPr>
                <a:cxnSpLocks/>
              </p:cNvCxnSpPr>
              <p:nvPr/>
            </p:nvCxnSpPr>
            <p:spPr>
              <a:xfrm rot="16200000" flipH="1">
                <a:off x="5087682" y="3932890"/>
                <a:ext cx="163168" cy="16591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D998C50-4928-483D-8027-CFF04BCBF9BE}"/>
                  </a:ext>
                </a:extLst>
              </p:cNvPr>
              <p:cNvCxnSpPr>
                <a:cxnSpLocks/>
              </p:cNvCxnSpPr>
              <p:nvPr/>
            </p:nvCxnSpPr>
            <p:spPr>
              <a:xfrm rot="16200000" flipH="1">
                <a:off x="5398831" y="4244041"/>
                <a:ext cx="163170" cy="10368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5" name="Rounded Rectangle 49">
                <a:extLst>
                  <a:ext uri="{FF2B5EF4-FFF2-40B4-BE49-F238E27FC236}">
                    <a16:creationId xmlns:a16="http://schemas.microsoft.com/office/drawing/2014/main" id="{FD53C39A-2DB8-471C-91C8-F2883954576B}"/>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46" name="Graphic 45">
                <a:extLst>
                  <a:ext uri="{FF2B5EF4-FFF2-40B4-BE49-F238E27FC236}">
                    <a16:creationId xmlns:a16="http://schemas.microsoft.com/office/drawing/2014/main" id="{72868762-638E-4DCA-8C8E-24F7B4D1E710}"/>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816058" y="1171298"/>
                <a:ext cx="640080" cy="640080"/>
              </a:xfrm>
              <a:prstGeom prst="rect">
                <a:avLst/>
              </a:prstGeom>
            </p:spPr>
          </p:pic>
          <p:sp>
            <p:nvSpPr>
              <p:cNvPr id="47" name="Rectangle 46">
                <a:extLst>
                  <a:ext uri="{FF2B5EF4-FFF2-40B4-BE49-F238E27FC236}">
                    <a16:creationId xmlns:a16="http://schemas.microsoft.com/office/drawing/2014/main" id="{43AF7E29-1019-4415-A0FA-2DCA974F430D}"/>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457200" tIns="91440" rIns="457200" bIns="45720" numCol="1" spcCol="0" rtlCol="0" fromWordArt="0" anchor="t" anchorCtr="0" forceAA="0" compatLnSpc="1">
                <a:prstTxWarp prst="textNoShape">
                  <a:avLst/>
                </a:prstTxWarp>
                <a:noAutofit/>
              </a:bodyPr>
              <a:lstStyle/>
              <a:p>
                <a:pPr lvl="0" algn="ctr" rtl="0"/>
                <a:r>
                  <a:rPr lang="pt-BR" sz="1600" kern="0">
                    <a:solidFill>
                      <a:srgbClr val="5A6B86"/>
                    </a:solidFill>
                  </a:rPr>
                  <a:t>AWS Transit Gateway (tgw-xxx)</a:t>
                </a:r>
              </a:p>
            </p:txBody>
          </p:sp>
          <p:grpSp>
            <p:nvGrpSpPr>
              <p:cNvPr id="77" name="Group 76">
                <a:extLst>
                  <a:ext uri="{FF2B5EF4-FFF2-40B4-BE49-F238E27FC236}">
                    <a16:creationId xmlns:a16="http://schemas.microsoft.com/office/drawing/2014/main" id="{3111354A-D27F-445E-A8C1-7BEBC3F3FB3A}"/>
                  </a:ext>
                </a:extLst>
              </p:cNvPr>
              <p:cNvGrpSpPr/>
              <p:nvPr/>
            </p:nvGrpSpPr>
            <p:grpSpPr>
              <a:xfrm>
                <a:off x="3736434" y="1994619"/>
                <a:ext cx="1828800" cy="1188720"/>
                <a:chOff x="3736434" y="1994619"/>
                <a:chExt cx="1828800" cy="1188720"/>
              </a:xfrm>
            </p:grpSpPr>
            <p:pic>
              <p:nvPicPr>
                <p:cNvPr id="78" name="Graphic 77">
                  <a:extLst>
                    <a:ext uri="{FF2B5EF4-FFF2-40B4-BE49-F238E27FC236}">
                      <a16:creationId xmlns:a16="http://schemas.microsoft.com/office/drawing/2014/main" id="{9DEA669A-D40C-4DC5-B971-1B2CC6C4CD9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36434" y="1994619"/>
                  <a:ext cx="457200" cy="457200"/>
                </a:xfrm>
                <a:prstGeom prst="rect">
                  <a:avLst/>
                </a:prstGeom>
              </p:spPr>
            </p:pic>
            <p:sp>
              <p:nvSpPr>
                <p:cNvPr id="79" name="Rectangle 78">
                  <a:extLst>
                    <a:ext uri="{FF2B5EF4-FFF2-40B4-BE49-F238E27FC236}">
                      <a16:creationId xmlns:a16="http://schemas.microsoft.com/office/drawing/2014/main" id="{D1F56F3A-A4CC-4EEA-BAA7-7E799BBEB8E7}"/>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0" name="Group 79">
                  <a:extLst>
                    <a:ext uri="{FF2B5EF4-FFF2-40B4-BE49-F238E27FC236}">
                      <a16:creationId xmlns:a16="http://schemas.microsoft.com/office/drawing/2014/main" id="{7CAB891F-00EB-4ADB-8005-C6BAD17A84AC}"/>
                    </a:ext>
                  </a:extLst>
                </p:cNvPr>
                <p:cNvGrpSpPr/>
                <p:nvPr/>
              </p:nvGrpSpPr>
              <p:grpSpPr>
                <a:xfrm>
                  <a:off x="4104734" y="2624484"/>
                  <a:ext cx="1092200" cy="548640"/>
                  <a:chOff x="4104734" y="2624484"/>
                  <a:chExt cx="1092200" cy="548640"/>
                </a:xfrm>
              </p:grpSpPr>
              <p:pic>
                <p:nvPicPr>
                  <p:cNvPr id="81" name="Graphic 80">
                    <a:extLst>
                      <a:ext uri="{FF2B5EF4-FFF2-40B4-BE49-F238E27FC236}">
                        <a16:creationId xmlns:a16="http://schemas.microsoft.com/office/drawing/2014/main" id="{A098FD6E-4BD3-4983-A652-269FD11E9956}"/>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104734" y="2624484"/>
                    <a:ext cx="469900" cy="469900"/>
                  </a:xfrm>
                  <a:prstGeom prst="rect">
                    <a:avLst/>
                  </a:prstGeom>
                </p:spPr>
              </p:pic>
              <p:pic>
                <p:nvPicPr>
                  <p:cNvPr id="82" name="Graphic 81">
                    <a:extLst>
                      <a:ext uri="{FF2B5EF4-FFF2-40B4-BE49-F238E27FC236}">
                        <a16:creationId xmlns:a16="http://schemas.microsoft.com/office/drawing/2014/main" id="{F6F3818D-1961-4B29-8A43-95B6CD2AB9D9}"/>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727034" y="2624484"/>
                    <a:ext cx="469900" cy="469900"/>
                  </a:xfrm>
                  <a:prstGeom prst="rect">
                    <a:avLst/>
                  </a:prstGeom>
                </p:spPr>
              </p:pic>
              <p:cxnSp>
                <p:nvCxnSpPr>
                  <p:cNvPr id="83" name="Straight Connector 82">
                    <a:extLst>
                      <a:ext uri="{FF2B5EF4-FFF2-40B4-BE49-F238E27FC236}">
                        <a16:creationId xmlns:a16="http://schemas.microsoft.com/office/drawing/2014/main" id="{C0895497-4149-4067-84BC-CCA07DEA38A6}"/>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E1D2800C-6D70-4A8E-AB83-5ACE46D37300}"/>
                  </a:ext>
                </a:extLst>
              </p:cNvPr>
              <p:cNvGrpSpPr/>
              <p:nvPr/>
            </p:nvGrpSpPr>
            <p:grpSpPr>
              <a:xfrm>
                <a:off x="3736434" y="3581124"/>
                <a:ext cx="1828800" cy="1188720"/>
                <a:chOff x="3736434" y="3581124"/>
                <a:chExt cx="1828800" cy="1188720"/>
              </a:xfrm>
            </p:grpSpPr>
            <p:pic>
              <p:nvPicPr>
                <p:cNvPr id="85" name="Graphic 84">
                  <a:extLst>
                    <a:ext uri="{FF2B5EF4-FFF2-40B4-BE49-F238E27FC236}">
                      <a16:creationId xmlns:a16="http://schemas.microsoft.com/office/drawing/2014/main" id="{811AD931-52D7-4EE4-AD2D-59494C0508B6}"/>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36434" y="3581124"/>
                  <a:ext cx="457200" cy="457200"/>
                </a:xfrm>
                <a:prstGeom prst="rect">
                  <a:avLst/>
                </a:prstGeom>
              </p:spPr>
            </p:pic>
            <p:sp>
              <p:nvSpPr>
                <p:cNvPr id="86" name="Rectangle 85">
                  <a:extLst>
                    <a:ext uri="{FF2B5EF4-FFF2-40B4-BE49-F238E27FC236}">
                      <a16:creationId xmlns:a16="http://schemas.microsoft.com/office/drawing/2014/main" id="{5B164B18-CF5A-46B3-998C-56AD8B2B5900}"/>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2:</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7" name="Group 86">
                  <a:extLst>
                    <a:ext uri="{FF2B5EF4-FFF2-40B4-BE49-F238E27FC236}">
                      <a16:creationId xmlns:a16="http://schemas.microsoft.com/office/drawing/2014/main" id="{787D2A23-7343-48D9-B35A-4B24E042C1A5}"/>
                    </a:ext>
                  </a:extLst>
                </p:cNvPr>
                <p:cNvGrpSpPr/>
                <p:nvPr/>
              </p:nvGrpSpPr>
              <p:grpSpPr>
                <a:xfrm>
                  <a:off x="4100378" y="4213801"/>
                  <a:ext cx="1092200" cy="548640"/>
                  <a:chOff x="4104734" y="2624484"/>
                  <a:chExt cx="1092200" cy="548640"/>
                </a:xfrm>
              </p:grpSpPr>
              <p:pic>
                <p:nvPicPr>
                  <p:cNvPr id="88" name="Graphic 87">
                    <a:extLst>
                      <a:ext uri="{FF2B5EF4-FFF2-40B4-BE49-F238E27FC236}">
                        <a16:creationId xmlns:a16="http://schemas.microsoft.com/office/drawing/2014/main" id="{0331B7E4-69A1-4D8F-990D-AC66A1AB78F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104734" y="2624484"/>
                    <a:ext cx="469900" cy="469900"/>
                  </a:xfrm>
                  <a:prstGeom prst="rect">
                    <a:avLst/>
                  </a:prstGeom>
                </p:spPr>
              </p:pic>
              <p:pic>
                <p:nvPicPr>
                  <p:cNvPr id="89" name="Graphic 88">
                    <a:extLst>
                      <a:ext uri="{FF2B5EF4-FFF2-40B4-BE49-F238E27FC236}">
                        <a16:creationId xmlns:a16="http://schemas.microsoft.com/office/drawing/2014/main" id="{40A4F02D-1741-4156-A721-06019DA4BDCD}"/>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727034" y="2624484"/>
                    <a:ext cx="469900" cy="469900"/>
                  </a:xfrm>
                  <a:prstGeom prst="rect">
                    <a:avLst/>
                  </a:prstGeom>
                </p:spPr>
              </p:pic>
              <p:cxnSp>
                <p:nvCxnSpPr>
                  <p:cNvPr id="90" name="Straight Connector 89">
                    <a:extLst>
                      <a:ext uri="{FF2B5EF4-FFF2-40B4-BE49-F238E27FC236}">
                        <a16:creationId xmlns:a16="http://schemas.microsoft.com/office/drawing/2014/main" id="{74E5D302-0F78-4C2D-9757-DFFFBCC46760}"/>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91" name="Group 90">
                <a:extLst>
                  <a:ext uri="{FF2B5EF4-FFF2-40B4-BE49-F238E27FC236}">
                    <a16:creationId xmlns:a16="http://schemas.microsoft.com/office/drawing/2014/main" id="{4CC37B57-6670-4FB5-AB7C-6F9C713A1594}"/>
                  </a:ext>
                </a:extLst>
              </p:cNvPr>
              <p:cNvGrpSpPr/>
              <p:nvPr/>
            </p:nvGrpSpPr>
            <p:grpSpPr>
              <a:xfrm>
                <a:off x="3736434" y="5167630"/>
                <a:ext cx="1828800" cy="1197192"/>
                <a:chOff x="3736434" y="5167630"/>
                <a:chExt cx="1828800" cy="1197192"/>
              </a:xfrm>
            </p:grpSpPr>
            <p:pic>
              <p:nvPicPr>
                <p:cNvPr id="92" name="Graphic 91">
                  <a:extLst>
                    <a:ext uri="{FF2B5EF4-FFF2-40B4-BE49-F238E27FC236}">
                      <a16:creationId xmlns:a16="http://schemas.microsoft.com/office/drawing/2014/main" id="{A45BAE67-36D0-453E-A19B-A2925338BC8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36434" y="5167630"/>
                  <a:ext cx="457200" cy="457200"/>
                </a:xfrm>
                <a:prstGeom prst="rect">
                  <a:avLst/>
                </a:prstGeom>
              </p:spPr>
            </p:pic>
            <p:sp>
              <p:nvSpPr>
                <p:cNvPr id="93" name="Rectangle 92">
                  <a:extLst>
                    <a:ext uri="{FF2B5EF4-FFF2-40B4-BE49-F238E27FC236}">
                      <a16:creationId xmlns:a16="http://schemas.microsoft.com/office/drawing/2014/main" id="{0C502FB4-0A84-4F94-AC6B-C65AD796807E}"/>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3:</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94" name="Group 93">
                  <a:extLst>
                    <a:ext uri="{FF2B5EF4-FFF2-40B4-BE49-F238E27FC236}">
                      <a16:creationId xmlns:a16="http://schemas.microsoft.com/office/drawing/2014/main" id="{1CCF7C7E-7620-4AE8-9B7A-E21747BF8E9A}"/>
                    </a:ext>
                  </a:extLst>
                </p:cNvPr>
                <p:cNvGrpSpPr/>
                <p:nvPr/>
              </p:nvGrpSpPr>
              <p:grpSpPr>
                <a:xfrm>
                  <a:off x="4109085" y="5816182"/>
                  <a:ext cx="1092200" cy="548640"/>
                  <a:chOff x="4104734" y="2624484"/>
                  <a:chExt cx="1092200" cy="548640"/>
                </a:xfrm>
              </p:grpSpPr>
              <p:pic>
                <p:nvPicPr>
                  <p:cNvPr id="95" name="Graphic 94">
                    <a:extLst>
                      <a:ext uri="{FF2B5EF4-FFF2-40B4-BE49-F238E27FC236}">
                        <a16:creationId xmlns:a16="http://schemas.microsoft.com/office/drawing/2014/main" id="{17EF5E6F-C020-4608-BC5D-C1F864565663}"/>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104734" y="2624484"/>
                    <a:ext cx="469900" cy="469900"/>
                  </a:xfrm>
                  <a:prstGeom prst="rect">
                    <a:avLst/>
                  </a:prstGeom>
                </p:spPr>
              </p:pic>
              <p:pic>
                <p:nvPicPr>
                  <p:cNvPr id="96" name="Graphic 95">
                    <a:extLst>
                      <a:ext uri="{FF2B5EF4-FFF2-40B4-BE49-F238E27FC236}">
                        <a16:creationId xmlns:a16="http://schemas.microsoft.com/office/drawing/2014/main" id="{E2B47842-DDF9-476F-B040-C385FA4BC043}"/>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727034" y="2624484"/>
                    <a:ext cx="469900" cy="469900"/>
                  </a:xfrm>
                  <a:prstGeom prst="rect">
                    <a:avLst/>
                  </a:prstGeom>
                </p:spPr>
              </p:pic>
              <p:cxnSp>
                <p:nvCxnSpPr>
                  <p:cNvPr id="97" name="Straight Connector 96">
                    <a:extLst>
                      <a:ext uri="{FF2B5EF4-FFF2-40B4-BE49-F238E27FC236}">
                        <a16:creationId xmlns:a16="http://schemas.microsoft.com/office/drawing/2014/main" id="{4B2B5B19-05A9-464F-9CF9-333C0319A06A}"/>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sp>
            <p:nvSpPr>
              <p:cNvPr id="98" name="TextBox 97">
                <a:extLst>
                  <a:ext uri="{FF2B5EF4-FFF2-40B4-BE49-F238E27FC236}">
                    <a16:creationId xmlns:a16="http://schemas.microsoft.com/office/drawing/2014/main" id="{7EDE6E97-EFEB-4D21-B63D-B0F3760A59B4}"/>
                  </a:ext>
                </a:extLst>
              </p:cNvPr>
              <p:cNvSpPr txBox="1"/>
              <p:nvPr/>
            </p:nvSpPr>
            <p:spPr>
              <a:xfrm>
                <a:off x="4276758" y="3232463"/>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vpc-att-1xxx</a:t>
                </a:r>
              </a:p>
            </p:txBody>
          </p:sp>
          <p:sp>
            <p:nvSpPr>
              <p:cNvPr id="99" name="TextBox 98">
                <a:extLst>
                  <a:ext uri="{FF2B5EF4-FFF2-40B4-BE49-F238E27FC236}">
                    <a16:creationId xmlns:a16="http://schemas.microsoft.com/office/drawing/2014/main" id="{8100BF2F-02AE-4E9D-92C0-8050B5FAFA33}"/>
                  </a:ext>
                </a:extLst>
              </p:cNvPr>
              <p:cNvSpPr txBox="1"/>
              <p:nvPr/>
            </p:nvSpPr>
            <p:spPr>
              <a:xfrm>
                <a:off x="4276758" y="4808717"/>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vpc-att-2xxx</a:t>
                </a:r>
              </a:p>
            </p:txBody>
          </p:sp>
          <p:sp>
            <p:nvSpPr>
              <p:cNvPr id="100" name="TextBox 99">
                <a:extLst>
                  <a:ext uri="{FF2B5EF4-FFF2-40B4-BE49-F238E27FC236}">
                    <a16:creationId xmlns:a16="http://schemas.microsoft.com/office/drawing/2014/main" id="{F14BA033-52C6-4391-A906-1136781FD7C5}"/>
                  </a:ext>
                </a:extLst>
              </p:cNvPr>
              <p:cNvSpPr txBox="1"/>
              <p:nvPr/>
            </p:nvSpPr>
            <p:spPr>
              <a:xfrm>
                <a:off x="4276758" y="6398033"/>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vpc-att-3xxx</a:t>
                </a:r>
              </a:p>
            </p:txBody>
          </p:sp>
        </p:grpSp>
      </p:grpSp>
      <p:sp>
        <p:nvSpPr>
          <p:cNvPr id="43" name="TextBox 42">
            <a:extLst>
              <a:ext uri="{FF2B5EF4-FFF2-40B4-BE49-F238E27FC236}">
                <a16:creationId xmlns:a16="http://schemas.microsoft.com/office/drawing/2014/main" id="{C7C4E4AD-978B-4FAB-85B0-0F6A55BA3CEA}"/>
              </a:ext>
            </a:extLst>
          </p:cNvPr>
          <p:cNvSpPr txBox="1"/>
          <p:nvPr/>
        </p:nvSpPr>
        <p:spPr>
          <a:xfrm>
            <a:off x="277111" y="4599636"/>
            <a:ext cx="2722220"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VPC 3</a:t>
            </a:r>
          </a:p>
        </p:txBody>
      </p:sp>
      <p:graphicFrame>
        <p:nvGraphicFramePr>
          <p:cNvPr id="51" name="Table 50">
            <a:extLst>
              <a:ext uri="{FF2B5EF4-FFF2-40B4-BE49-F238E27FC236}">
                <a16:creationId xmlns:a16="http://schemas.microsoft.com/office/drawing/2014/main" id="{DD380C08-F32E-4EC5-91F9-E97A74496378}"/>
              </a:ext>
            </a:extLst>
          </p:cNvPr>
          <p:cNvGraphicFramePr>
            <a:graphicFrameLocks noGrp="1"/>
          </p:cNvGraphicFramePr>
          <p:nvPr>
            <p:extLst>
              <p:ext uri="{D42A27DB-BD31-4B8C-83A1-F6EECF244321}">
                <p14:modId xmlns:p14="http://schemas.microsoft.com/office/powerpoint/2010/main" val="1040178927"/>
              </p:ext>
            </p:extLst>
          </p:nvPr>
        </p:nvGraphicFramePr>
        <p:xfrm>
          <a:off x="357770" y="5003396"/>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Destino</a:t>
                      </a:r>
                    </a:p>
                  </a:txBody>
                  <a:tcPr anchor="ctr">
                    <a:solidFill>
                      <a:schemeClr val="accent1"/>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local</a:t>
                      </a:r>
                      <a:endPar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pPr rtl="0"/>
                      <a:r>
                        <a:rPr lang="pt-BR" sz="1800" b="0" i="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graphicFrame>
        <p:nvGraphicFramePr>
          <p:cNvPr id="48" name="Table 47">
            <a:extLst>
              <a:ext uri="{FF2B5EF4-FFF2-40B4-BE49-F238E27FC236}">
                <a16:creationId xmlns:a16="http://schemas.microsoft.com/office/drawing/2014/main" id="{79BBD6EC-867A-4232-BBAF-D62B4F086489}"/>
              </a:ext>
            </a:extLst>
          </p:cNvPr>
          <p:cNvGraphicFramePr>
            <a:graphicFrameLocks noGrp="1"/>
          </p:cNvGraphicFramePr>
          <p:nvPr>
            <p:extLst>
              <p:ext uri="{D42A27DB-BD31-4B8C-83A1-F6EECF244321}">
                <p14:modId xmlns:p14="http://schemas.microsoft.com/office/powerpoint/2010/main" val="2558256056"/>
              </p:ext>
            </p:extLst>
          </p:nvPr>
        </p:nvGraphicFramePr>
        <p:xfrm>
          <a:off x="6195425" y="2684733"/>
          <a:ext cx="3832282" cy="731520"/>
        </p:xfrm>
        <a:graphic>
          <a:graphicData uri="http://schemas.openxmlformats.org/drawingml/2006/table">
            <a:tbl>
              <a:tblPr firstRow="1" bandRow="1">
                <a:tableStyleId>{1FECB4D8-DB02-4DC6-A0A2-4F2EBAE1DC90}</a:tableStyleId>
              </a:tblPr>
              <a:tblGrid>
                <a:gridCol w="2193132">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265443">
                <a:tc>
                  <a:txBody>
                    <a:bodyPr/>
                    <a:lstStyle/>
                    <a:p>
                      <a:pPr rtl="0"/>
                      <a:r>
                        <a:rPr lang="pt-BR" sz="1800" b="1" i="0" dirty="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extLst>
                  <a:ext uri="{0D108BD9-81ED-4DB2-BD59-A6C34878D82A}">
                    <a16:rowId xmlns:a16="http://schemas.microsoft.com/office/drawing/2014/main" val="10000"/>
                  </a:ext>
                </a:extLst>
              </a:tr>
              <a:tr h="163303">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nchor="ctr">
                    <a:solidFill>
                      <a:schemeClr val="bg1">
                        <a:lumMod val="95000"/>
                      </a:schemeClr>
                    </a:solidFill>
                  </a:tcPr>
                </a:tc>
                <a:tc>
                  <a:txBody>
                    <a:bodyPr/>
                    <a:lstStyle/>
                    <a:p>
                      <a:pPr rtl="0"/>
                      <a:r>
                        <a:rPr lang="pt-BR" sz="1800" b="0" i="0" dirty="0">
                          <a:latin typeface="Amazon Ember Light" panose="020B0403020204020204" pitchFamily="34" charset="0"/>
                          <a:ea typeface="Amazon Ember Light" panose="020B0403020204020204" pitchFamily="34" charset="0"/>
                          <a:cs typeface="Amazon Ember Light" panose="020B0403020204020204" pitchFamily="34" charset="0"/>
                        </a:rPr>
                        <a:t>VPN</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54" name="TextBox 53">
            <a:extLst>
              <a:ext uri="{FF2B5EF4-FFF2-40B4-BE49-F238E27FC236}">
                <a16:creationId xmlns:a16="http://schemas.microsoft.com/office/drawing/2014/main" id="{2F3B0BF5-DC74-47B5-AF81-CCDE1DA89E15}"/>
              </a:ext>
            </a:extLst>
          </p:cNvPr>
          <p:cNvSpPr txBox="1"/>
          <p:nvPr/>
        </p:nvSpPr>
        <p:spPr>
          <a:xfrm>
            <a:off x="6207039" y="2301753"/>
            <a:ext cx="3684021" cy="338554"/>
          </a:xfrm>
          <a:prstGeom prst="rect">
            <a:avLst/>
          </a:prstGeom>
          <a:solidFill>
            <a:schemeClr val="bg1"/>
          </a:solid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Tabela de rotas do gateway de trânsito</a:t>
            </a:r>
          </a:p>
        </p:txBody>
      </p:sp>
    </p:spTree>
    <p:custDataLst>
      <p:tags r:id="rId1"/>
    </p:custDataLst>
    <p:extLst>
      <p:ext uri="{BB962C8B-B14F-4D97-AF65-F5344CB8AC3E}">
        <p14:creationId xmlns:p14="http://schemas.microsoft.com/office/powerpoint/2010/main" val="2252942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rtlCol="0"/>
          <a:lstStyle/>
          <a:p>
            <a:pPr rtl="0"/>
            <a:r>
              <a:rPr lang="pt-BR" sz="3600"/>
              <a:t>Usar o AWS Transit Gateway para conseguir isolamento de VPC (3 de 3)</a:t>
            </a:r>
          </a:p>
        </p:txBody>
      </p:sp>
      <p:sp>
        <p:nvSpPr>
          <p:cNvPr id="68" name="TextBox 67">
            <a:extLst>
              <a:ext uri="{FF2B5EF4-FFF2-40B4-BE49-F238E27FC236}">
                <a16:creationId xmlns:a16="http://schemas.microsoft.com/office/drawing/2014/main" id="{8CE049E0-7CFB-4DF3-8CA1-B5FCE706B811}"/>
              </a:ext>
            </a:extLst>
          </p:cNvPr>
          <p:cNvSpPr txBox="1"/>
          <p:nvPr/>
        </p:nvSpPr>
        <p:spPr>
          <a:xfrm>
            <a:off x="302545" y="1414625"/>
            <a:ext cx="2651760" cy="1920240"/>
          </a:xfrm>
          <a:prstGeom prst="rect">
            <a:avLst/>
          </a:prstGeom>
          <a:noFill/>
          <a:ln>
            <a:solidFill>
              <a:schemeClr val="tx1">
                <a:lumMod val="50000"/>
                <a:lumOff val="50000"/>
              </a:schemeClr>
            </a:solidFill>
          </a:ln>
        </p:spPr>
        <p:txBody>
          <a:bodyPr wrap="square" rtlCol="0">
            <a:spAutoFit/>
          </a:bodyPr>
          <a:lstStyle/>
          <a:p>
            <a:pPr rtl="0"/>
            <a:r>
              <a:rPr lang="pt-BR" sz="2400" dirty="0">
                <a:latin typeface="Amazon Ember" panose="020B0603020204020204" pitchFamily="34" charset="0"/>
                <a:ea typeface="Amazon Ember" panose="020B0603020204020204" pitchFamily="34" charset="0"/>
                <a:cs typeface="Amazon Ember" panose="020B0603020204020204" pitchFamily="34" charset="0"/>
              </a:rPr>
              <a:t>Cenário</a:t>
            </a:r>
            <a:r>
              <a:rPr lang="pt-BR" sz="2400" dirty="0">
                <a:ea typeface="Amazon Ember" panose="020B0603020204020204" pitchFamily="34" charset="0"/>
                <a:cs typeface="Amazon Ember" panose="020B0603020204020204" pitchFamily="34" charset="0"/>
              </a:rPr>
              <a:t>: Agora desejamos acesso à VPN, </a:t>
            </a:r>
            <a:r>
              <a:rPr lang="pt-BR" sz="2400" dirty="0" smtClean="0">
                <a:ea typeface="Amazon Ember" panose="020B0603020204020204" pitchFamily="34" charset="0"/>
                <a:cs typeface="Amazon Ember" panose="020B0603020204020204" pitchFamily="34" charset="0"/>
              </a:rPr>
              <a:t>mas </a:t>
            </a:r>
            <a:r>
              <a:rPr lang="pt-BR" sz="2400" dirty="0">
                <a:ea typeface="Amazon Ember" panose="020B0603020204020204" pitchFamily="34" charset="0"/>
                <a:cs typeface="Amazon Ember" panose="020B0603020204020204" pitchFamily="34" charset="0"/>
              </a:rPr>
              <a:t>conectividade </a:t>
            </a:r>
            <a:r>
              <a:rPr lang="pt-BR" sz="2400" dirty="0" smtClean="0">
                <a:ea typeface="Amazon Ember" panose="020B0603020204020204" pitchFamily="34" charset="0"/>
                <a:cs typeface="Amazon Ember" panose="020B0603020204020204" pitchFamily="34" charset="0"/>
              </a:rPr>
              <a:t/>
            </a:r>
            <a:br>
              <a:rPr lang="pt-BR" sz="2400" dirty="0" smtClean="0">
                <a:ea typeface="Amazon Ember" panose="020B0603020204020204" pitchFamily="34" charset="0"/>
                <a:cs typeface="Amazon Ember" panose="020B0603020204020204" pitchFamily="34" charset="0"/>
              </a:rPr>
            </a:br>
            <a:r>
              <a:rPr lang="pt-BR" sz="2400" dirty="0" smtClean="0">
                <a:ea typeface="Amazon Ember" panose="020B0603020204020204" pitchFamily="34" charset="0"/>
                <a:cs typeface="Amazon Ember" panose="020B0603020204020204" pitchFamily="34" charset="0"/>
              </a:rPr>
              <a:t>da </a:t>
            </a:r>
            <a:r>
              <a:rPr lang="pt-BR" sz="2400" dirty="0">
                <a:ea typeface="Amazon Ember" panose="020B0603020204020204" pitchFamily="34" charset="0"/>
                <a:cs typeface="Amazon Ember" panose="020B0603020204020204" pitchFamily="34" charset="0"/>
              </a:rPr>
              <a:t>VPC isolada.</a:t>
            </a:r>
          </a:p>
        </p:txBody>
      </p:sp>
      <p:grpSp>
        <p:nvGrpSpPr>
          <p:cNvPr id="3" name="Group 2" descr="architecture diagram of vpc 1, vpc 2, vpc 3, and aws transit gateway. the vpc 3 route table has a local route and a route that enables traffic destined for the larger vpc network to be sent to the transit gateway. each vpc has two elastic network interfaces that are attached to the transit gateway. the transit gateway route table has a route that directs all known traffic to the vpn connection. there is a second transit gateway route table that directs inbound traffic from the vpn to each of the corresponding vpc attachments.">
            <a:extLst>
              <a:ext uri="{FF2B5EF4-FFF2-40B4-BE49-F238E27FC236}">
                <a16:creationId xmlns:a16="http://schemas.microsoft.com/office/drawing/2014/main" id="{1FA029E1-B3A0-480A-A282-E4A173C2DB41}"/>
              </a:ext>
            </a:extLst>
          </p:cNvPr>
          <p:cNvGrpSpPr/>
          <p:nvPr/>
        </p:nvGrpSpPr>
        <p:grpSpPr>
          <a:xfrm>
            <a:off x="3019658" y="1171298"/>
            <a:ext cx="8983638" cy="5565289"/>
            <a:chOff x="3019658" y="1171298"/>
            <a:chExt cx="8983638" cy="5565289"/>
          </a:xfrm>
        </p:grpSpPr>
        <p:cxnSp>
          <p:nvCxnSpPr>
            <p:cNvPr id="50" name="Straight Arrow Connector 49">
              <a:extLst>
                <a:ext uri="{FF2B5EF4-FFF2-40B4-BE49-F238E27FC236}">
                  <a16:creationId xmlns:a16="http://schemas.microsoft.com/office/drawing/2014/main" id="{406EE410-25C6-4DEC-914B-D114331A5D80}"/>
                </a:ext>
                <a:ext uri="{C183D7F6-B498-43B3-948B-1728B52AA6E4}">
                  <adec:decorative xmlns="" xmlns:adec="http://schemas.microsoft.com/office/drawing/2017/decorative" val="1"/>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4E6886F-0A38-452E-B287-2BEAB2C6C409}"/>
                </a:ext>
              </a:extLst>
            </p:cNvPr>
            <p:cNvGrpSpPr/>
            <p:nvPr/>
          </p:nvGrpSpPr>
          <p:grpSpPr>
            <a:xfrm>
              <a:off x="3736434" y="1171298"/>
              <a:ext cx="8266862" cy="5565289"/>
              <a:chOff x="3736434" y="1171298"/>
              <a:chExt cx="8266862" cy="5565289"/>
            </a:xfrm>
          </p:grpSpPr>
          <p:sp>
            <p:nvSpPr>
              <p:cNvPr id="24" name="Rounded Rectangle 60">
                <a:extLst>
                  <a:ext uri="{FF2B5EF4-FFF2-40B4-BE49-F238E27FC236}">
                    <a16:creationId xmlns:a16="http://schemas.microsoft.com/office/drawing/2014/main" id="{D5F71849-DD18-4840-BD35-7DF96C6AE3AE}"/>
                  </a:ext>
                </a:extLst>
              </p:cNvPr>
              <p:cNvSpPr/>
              <p:nvPr/>
            </p:nvSpPr>
            <p:spPr>
              <a:xfrm>
                <a:off x="7443222" y="1934773"/>
                <a:ext cx="1098595" cy="4627393"/>
              </a:xfrm>
              <a:prstGeom prst="roundRect">
                <a:avLst>
                  <a:gd name="adj" fmla="val 3192"/>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46" name="Straight Connector 45">
                <a:extLst>
                  <a:ext uri="{FF2B5EF4-FFF2-40B4-BE49-F238E27FC236}">
                    <a16:creationId xmlns:a16="http://schemas.microsoft.com/office/drawing/2014/main" id="{9F9BF954-34B9-42FD-88E2-6AB793C1A616}"/>
                  </a:ext>
                </a:extLst>
              </p:cNvPr>
              <p:cNvCxnSpPr>
                <a:cxnSpLocks/>
                <a:stCxn id="24" idx="3"/>
                <a:endCxn id="59" idx="1"/>
              </p:cNvCxnSpPr>
              <p:nvPr/>
            </p:nvCxnSpPr>
            <p:spPr>
              <a:xfrm flipV="1">
                <a:off x="8541817" y="3616780"/>
                <a:ext cx="2556966" cy="63169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0838189C-B00B-43EC-9B68-B1CB2C2D3707}"/>
                  </a:ext>
                </a:extLst>
              </p:cNvPr>
              <p:cNvCxnSpPr>
                <a:cxnSpLocks/>
              </p:cNvCxnSpPr>
              <p:nvPr/>
            </p:nvCxnSpPr>
            <p:spPr>
              <a:xfrm rot="16200000" flipH="1">
                <a:off x="5079175" y="2354892"/>
                <a:ext cx="177910" cy="16568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453B930-1658-4362-84C4-4A2743C13C24}"/>
                  </a:ext>
                </a:extLst>
              </p:cNvPr>
              <p:cNvCxnSpPr>
                <a:cxnSpLocks/>
              </p:cNvCxnSpPr>
              <p:nvPr/>
            </p:nvCxnSpPr>
            <p:spPr>
              <a:xfrm rot="16200000" flipH="1">
                <a:off x="5390324" y="2666043"/>
                <a:ext cx="177912" cy="10345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AD04AC57-66C8-4F40-8CD4-A05693B7A252}"/>
                  </a:ext>
                </a:extLst>
              </p:cNvPr>
              <p:cNvCxnSpPr>
                <a:cxnSpLocks/>
              </p:cNvCxnSpPr>
              <p:nvPr/>
            </p:nvCxnSpPr>
            <p:spPr>
              <a:xfrm rot="16200000" flipH="1">
                <a:off x="5077942" y="5560886"/>
                <a:ext cx="175730" cy="15887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AD74A13-6BBA-46C7-A23C-33E47DDBBCD8}"/>
                  </a:ext>
                </a:extLst>
              </p:cNvPr>
              <p:cNvCxnSpPr>
                <a:cxnSpLocks/>
              </p:cNvCxnSpPr>
              <p:nvPr/>
            </p:nvCxnSpPr>
            <p:spPr>
              <a:xfrm rot="16200000" flipH="1">
                <a:off x="5389091" y="5872037"/>
                <a:ext cx="175732" cy="9664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C21DA56A-20E1-4D36-A64D-5668EB1AE3FE}"/>
                  </a:ext>
                </a:extLst>
              </p:cNvPr>
              <p:cNvCxnSpPr>
                <a:cxnSpLocks/>
              </p:cNvCxnSpPr>
              <p:nvPr/>
            </p:nvCxnSpPr>
            <p:spPr>
              <a:xfrm rot="16200000" flipH="1">
                <a:off x="5087682" y="3932890"/>
                <a:ext cx="163168" cy="16591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D998C50-4928-483D-8027-CFF04BCBF9BE}"/>
                  </a:ext>
                </a:extLst>
              </p:cNvPr>
              <p:cNvCxnSpPr>
                <a:cxnSpLocks/>
              </p:cNvCxnSpPr>
              <p:nvPr/>
            </p:nvCxnSpPr>
            <p:spPr>
              <a:xfrm rot="16200000" flipH="1">
                <a:off x="5398831" y="4244041"/>
                <a:ext cx="163170" cy="10368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5" name="Rounded Rectangle 49">
                <a:extLst>
                  <a:ext uri="{FF2B5EF4-FFF2-40B4-BE49-F238E27FC236}">
                    <a16:creationId xmlns:a16="http://schemas.microsoft.com/office/drawing/2014/main" id="{CC0287B6-EDD2-436F-9077-3539CDEEB549}"/>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47" name="Graphic 46">
                <a:extLst>
                  <a:ext uri="{FF2B5EF4-FFF2-40B4-BE49-F238E27FC236}">
                    <a16:creationId xmlns:a16="http://schemas.microsoft.com/office/drawing/2014/main" id="{D23F9648-002F-4566-BE47-9E6E17F16B9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816058" y="1171298"/>
                <a:ext cx="640080" cy="640080"/>
              </a:xfrm>
              <a:prstGeom prst="rect">
                <a:avLst/>
              </a:prstGeom>
            </p:spPr>
          </p:pic>
          <p:sp>
            <p:nvSpPr>
              <p:cNvPr id="48" name="Rectangle 47">
                <a:extLst>
                  <a:ext uri="{FF2B5EF4-FFF2-40B4-BE49-F238E27FC236}">
                    <a16:creationId xmlns:a16="http://schemas.microsoft.com/office/drawing/2014/main" id="{A0E04A8B-3DCE-4B12-A218-83CF008D8FB6}"/>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457200" tIns="91440" rIns="457200" bIns="45720" numCol="1" spcCol="0" rtlCol="0" fromWordArt="0" anchor="t" anchorCtr="0" forceAA="0" compatLnSpc="1">
                <a:prstTxWarp prst="textNoShape">
                  <a:avLst/>
                </a:prstTxWarp>
                <a:noAutofit/>
              </a:bodyPr>
              <a:lstStyle/>
              <a:p>
                <a:pPr lvl="0" algn="ctr" rtl="0"/>
                <a:r>
                  <a:rPr lang="pt-BR" sz="1600" kern="0">
                    <a:solidFill>
                      <a:srgbClr val="5A6B86"/>
                    </a:solidFill>
                  </a:rPr>
                  <a:t>AWS Transit Gateway (tgw-xxx)</a:t>
                </a:r>
              </a:p>
            </p:txBody>
          </p:sp>
          <p:pic>
            <p:nvPicPr>
              <p:cNvPr id="59" name="Graphic 58">
                <a:extLst>
                  <a:ext uri="{FF2B5EF4-FFF2-40B4-BE49-F238E27FC236}">
                    <a16:creationId xmlns:a16="http://schemas.microsoft.com/office/drawing/2014/main" id="{D6EEF3ED-ADD3-4147-9B88-61777DA0AC38}"/>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1098783" y="3296740"/>
                <a:ext cx="640080" cy="640080"/>
              </a:xfrm>
              <a:prstGeom prst="rect">
                <a:avLst/>
              </a:prstGeom>
            </p:spPr>
          </p:pic>
          <p:sp>
            <p:nvSpPr>
              <p:cNvPr id="60" name="TextBox 59">
                <a:extLst>
                  <a:ext uri="{FF2B5EF4-FFF2-40B4-BE49-F238E27FC236}">
                    <a16:creationId xmlns:a16="http://schemas.microsoft.com/office/drawing/2014/main" id="{D2226748-D167-4A28-BA98-5A47F0D7AC13}"/>
                  </a:ext>
                </a:extLst>
              </p:cNvPr>
              <p:cNvSpPr txBox="1"/>
              <p:nvPr/>
            </p:nvSpPr>
            <p:spPr>
              <a:xfrm>
                <a:off x="10834350" y="3917608"/>
                <a:ext cx="116894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Conexão VPN</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4" name="Group 43">
                <a:extLst>
                  <a:ext uri="{FF2B5EF4-FFF2-40B4-BE49-F238E27FC236}">
                    <a16:creationId xmlns:a16="http://schemas.microsoft.com/office/drawing/2014/main" id="{E89374BD-CBAA-46B7-9CA3-A1EE1E024BD7}"/>
                  </a:ext>
                </a:extLst>
              </p:cNvPr>
              <p:cNvGrpSpPr/>
              <p:nvPr/>
            </p:nvGrpSpPr>
            <p:grpSpPr>
              <a:xfrm>
                <a:off x="3736434" y="1994619"/>
                <a:ext cx="1828800" cy="1188720"/>
                <a:chOff x="3736434" y="1994619"/>
                <a:chExt cx="1828800" cy="1188720"/>
              </a:xfrm>
            </p:grpSpPr>
            <p:pic>
              <p:nvPicPr>
                <p:cNvPr id="51" name="Graphic 50">
                  <a:extLst>
                    <a:ext uri="{FF2B5EF4-FFF2-40B4-BE49-F238E27FC236}">
                      <a16:creationId xmlns:a16="http://schemas.microsoft.com/office/drawing/2014/main" id="{2EF7B6E2-479F-4141-8D66-D345160BEC2C}"/>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36434" y="1994619"/>
                  <a:ext cx="457200" cy="457200"/>
                </a:xfrm>
                <a:prstGeom prst="rect">
                  <a:avLst/>
                </a:prstGeom>
              </p:spPr>
            </p:pic>
            <p:sp>
              <p:nvSpPr>
                <p:cNvPr id="53" name="Rectangle 52">
                  <a:extLst>
                    <a:ext uri="{FF2B5EF4-FFF2-40B4-BE49-F238E27FC236}">
                      <a16:creationId xmlns:a16="http://schemas.microsoft.com/office/drawing/2014/main" id="{918AAE1A-817C-4534-A157-6486CA0E5C0C}"/>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54" name="Group 53">
                  <a:extLst>
                    <a:ext uri="{FF2B5EF4-FFF2-40B4-BE49-F238E27FC236}">
                      <a16:creationId xmlns:a16="http://schemas.microsoft.com/office/drawing/2014/main" id="{7BEEE073-C67F-41DE-A6D7-9C3DE8C44DCC}"/>
                    </a:ext>
                  </a:extLst>
                </p:cNvPr>
                <p:cNvGrpSpPr/>
                <p:nvPr/>
              </p:nvGrpSpPr>
              <p:grpSpPr>
                <a:xfrm>
                  <a:off x="4104734" y="2624484"/>
                  <a:ext cx="1092200" cy="548640"/>
                  <a:chOff x="4104734" y="2624484"/>
                  <a:chExt cx="1092200" cy="548640"/>
                </a:xfrm>
              </p:grpSpPr>
              <p:pic>
                <p:nvPicPr>
                  <p:cNvPr id="58" name="Graphic 57">
                    <a:extLst>
                      <a:ext uri="{FF2B5EF4-FFF2-40B4-BE49-F238E27FC236}">
                        <a16:creationId xmlns:a16="http://schemas.microsoft.com/office/drawing/2014/main" id="{37096482-1D3C-49FF-89E0-8B37B4A3B288}"/>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104734" y="2624484"/>
                    <a:ext cx="469900" cy="469900"/>
                  </a:xfrm>
                  <a:prstGeom prst="rect">
                    <a:avLst/>
                  </a:prstGeom>
                </p:spPr>
              </p:pic>
              <p:pic>
                <p:nvPicPr>
                  <p:cNvPr id="65" name="Graphic 64">
                    <a:extLst>
                      <a:ext uri="{FF2B5EF4-FFF2-40B4-BE49-F238E27FC236}">
                        <a16:creationId xmlns:a16="http://schemas.microsoft.com/office/drawing/2014/main" id="{77C8EA1F-35B7-4153-8ECD-6B36B828B554}"/>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727034" y="2624484"/>
                    <a:ext cx="469900" cy="469900"/>
                  </a:xfrm>
                  <a:prstGeom prst="rect">
                    <a:avLst/>
                  </a:prstGeom>
                </p:spPr>
              </p:pic>
              <p:cxnSp>
                <p:nvCxnSpPr>
                  <p:cNvPr id="66" name="Straight Connector 65">
                    <a:extLst>
                      <a:ext uri="{FF2B5EF4-FFF2-40B4-BE49-F238E27FC236}">
                        <a16:creationId xmlns:a16="http://schemas.microsoft.com/office/drawing/2014/main" id="{E259C787-F21F-4826-B44F-1726C3D84C44}"/>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55D92190-8E61-4F86-A30E-B9764B796E54}"/>
                  </a:ext>
                </a:extLst>
              </p:cNvPr>
              <p:cNvGrpSpPr/>
              <p:nvPr/>
            </p:nvGrpSpPr>
            <p:grpSpPr>
              <a:xfrm>
                <a:off x="3736434" y="3581124"/>
                <a:ext cx="1828800" cy="1188720"/>
                <a:chOff x="3736434" y="3581124"/>
                <a:chExt cx="1828800" cy="1188720"/>
              </a:xfrm>
            </p:grpSpPr>
            <p:pic>
              <p:nvPicPr>
                <p:cNvPr id="71" name="Graphic 70">
                  <a:extLst>
                    <a:ext uri="{FF2B5EF4-FFF2-40B4-BE49-F238E27FC236}">
                      <a16:creationId xmlns:a16="http://schemas.microsoft.com/office/drawing/2014/main" id="{F8634244-33A8-4123-92AC-2ACDC6A7DACF}"/>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36434" y="3581124"/>
                  <a:ext cx="457200" cy="457200"/>
                </a:xfrm>
                <a:prstGeom prst="rect">
                  <a:avLst/>
                </a:prstGeom>
              </p:spPr>
            </p:pic>
            <p:sp>
              <p:nvSpPr>
                <p:cNvPr id="74" name="Rectangle 73">
                  <a:extLst>
                    <a:ext uri="{FF2B5EF4-FFF2-40B4-BE49-F238E27FC236}">
                      <a16:creationId xmlns:a16="http://schemas.microsoft.com/office/drawing/2014/main" id="{17E4BFE9-1233-4D31-BF09-AAEEA5943303}"/>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2:</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75" name="Group 74">
                  <a:extLst>
                    <a:ext uri="{FF2B5EF4-FFF2-40B4-BE49-F238E27FC236}">
                      <a16:creationId xmlns:a16="http://schemas.microsoft.com/office/drawing/2014/main" id="{ACE2F956-EF11-4BBD-B5ED-62CE2CE5CF00}"/>
                    </a:ext>
                  </a:extLst>
                </p:cNvPr>
                <p:cNvGrpSpPr/>
                <p:nvPr/>
              </p:nvGrpSpPr>
              <p:grpSpPr>
                <a:xfrm>
                  <a:off x="4100378" y="4213801"/>
                  <a:ext cx="1092200" cy="548640"/>
                  <a:chOff x="4104734" y="2624484"/>
                  <a:chExt cx="1092200" cy="548640"/>
                </a:xfrm>
              </p:grpSpPr>
              <p:pic>
                <p:nvPicPr>
                  <p:cNvPr id="76" name="Graphic 75">
                    <a:extLst>
                      <a:ext uri="{FF2B5EF4-FFF2-40B4-BE49-F238E27FC236}">
                        <a16:creationId xmlns:a16="http://schemas.microsoft.com/office/drawing/2014/main" id="{511081ED-E3C4-4368-9370-D6133BC5ED7C}"/>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104734" y="2624484"/>
                    <a:ext cx="469900" cy="469900"/>
                  </a:xfrm>
                  <a:prstGeom prst="rect">
                    <a:avLst/>
                  </a:prstGeom>
                </p:spPr>
              </p:pic>
              <p:pic>
                <p:nvPicPr>
                  <p:cNvPr id="77" name="Graphic 76">
                    <a:extLst>
                      <a:ext uri="{FF2B5EF4-FFF2-40B4-BE49-F238E27FC236}">
                        <a16:creationId xmlns:a16="http://schemas.microsoft.com/office/drawing/2014/main" id="{B1634087-6884-4427-9081-FF62BFC797A4}"/>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727034" y="2624484"/>
                    <a:ext cx="469900" cy="469900"/>
                  </a:xfrm>
                  <a:prstGeom prst="rect">
                    <a:avLst/>
                  </a:prstGeom>
                </p:spPr>
              </p:pic>
              <p:cxnSp>
                <p:nvCxnSpPr>
                  <p:cNvPr id="78" name="Straight Connector 77">
                    <a:extLst>
                      <a:ext uri="{FF2B5EF4-FFF2-40B4-BE49-F238E27FC236}">
                        <a16:creationId xmlns:a16="http://schemas.microsoft.com/office/drawing/2014/main" id="{23136A0E-39E0-4F63-BDF6-EF920F6E48A3}"/>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6886160E-E278-4262-B1D0-87440583DBFA}"/>
                  </a:ext>
                </a:extLst>
              </p:cNvPr>
              <p:cNvGrpSpPr/>
              <p:nvPr/>
            </p:nvGrpSpPr>
            <p:grpSpPr>
              <a:xfrm>
                <a:off x="3736434" y="5167630"/>
                <a:ext cx="1828800" cy="1197192"/>
                <a:chOff x="3736434" y="5167630"/>
                <a:chExt cx="1828800" cy="1197192"/>
              </a:xfrm>
            </p:grpSpPr>
            <p:pic>
              <p:nvPicPr>
                <p:cNvPr id="80" name="Graphic 79">
                  <a:extLst>
                    <a:ext uri="{FF2B5EF4-FFF2-40B4-BE49-F238E27FC236}">
                      <a16:creationId xmlns:a16="http://schemas.microsoft.com/office/drawing/2014/main" id="{96287961-B7EC-4A78-9183-B99EFC6DBD3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36434" y="5167630"/>
                  <a:ext cx="457200" cy="457200"/>
                </a:xfrm>
                <a:prstGeom prst="rect">
                  <a:avLst/>
                </a:prstGeom>
              </p:spPr>
            </p:pic>
            <p:sp>
              <p:nvSpPr>
                <p:cNvPr id="81" name="Rectangle 80">
                  <a:extLst>
                    <a:ext uri="{FF2B5EF4-FFF2-40B4-BE49-F238E27FC236}">
                      <a16:creationId xmlns:a16="http://schemas.microsoft.com/office/drawing/2014/main" id="{27F05DD4-02E2-45F2-A5F1-9B720C900E8A}"/>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3:</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2" name="Group 81">
                  <a:extLst>
                    <a:ext uri="{FF2B5EF4-FFF2-40B4-BE49-F238E27FC236}">
                      <a16:creationId xmlns:a16="http://schemas.microsoft.com/office/drawing/2014/main" id="{DA95355D-DB86-4947-93CE-627747CEEB97}"/>
                    </a:ext>
                  </a:extLst>
                </p:cNvPr>
                <p:cNvGrpSpPr/>
                <p:nvPr/>
              </p:nvGrpSpPr>
              <p:grpSpPr>
                <a:xfrm>
                  <a:off x="4109085" y="5816182"/>
                  <a:ext cx="1092200" cy="548640"/>
                  <a:chOff x="4104734" y="2624484"/>
                  <a:chExt cx="1092200" cy="548640"/>
                </a:xfrm>
              </p:grpSpPr>
              <p:pic>
                <p:nvPicPr>
                  <p:cNvPr id="83" name="Graphic 82">
                    <a:extLst>
                      <a:ext uri="{FF2B5EF4-FFF2-40B4-BE49-F238E27FC236}">
                        <a16:creationId xmlns:a16="http://schemas.microsoft.com/office/drawing/2014/main" id="{6B59F017-D51C-4EAB-90F6-5BEB6E046704}"/>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104734" y="2624484"/>
                    <a:ext cx="469900" cy="469900"/>
                  </a:xfrm>
                  <a:prstGeom prst="rect">
                    <a:avLst/>
                  </a:prstGeom>
                </p:spPr>
              </p:pic>
              <p:pic>
                <p:nvPicPr>
                  <p:cNvPr id="84" name="Graphic 83">
                    <a:extLst>
                      <a:ext uri="{FF2B5EF4-FFF2-40B4-BE49-F238E27FC236}">
                        <a16:creationId xmlns:a16="http://schemas.microsoft.com/office/drawing/2014/main" id="{4059D559-A239-4A95-AF83-4664BB98ABB7}"/>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727034" y="2624484"/>
                    <a:ext cx="469900" cy="469900"/>
                  </a:xfrm>
                  <a:prstGeom prst="rect">
                    <a:avLst/>
                  </a:prstGeom>
                </p:spPr>
              </p:pic>
              <p:cxnSp>
                <p:nvCxnSpPr>
                  <p:cNvPr id="85" name="Straight Connector 84">
                    <a:extLst>
                      <a:ext uri="{FF2B5EF4-FFF2-40B4-BE49-F238E27FC236}">
                        <a16:creationId xmlns:a16="http://schemas.microsoft.com/office/drawing/2014/main" id="{27F065BF-CAAE-44C0-A810-8289237088CD}"/>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sp>
            <p:nvSpPr>
              <p:cNvPr id="86" name="TextBox 85">
                <a:extLst>
                  <a:ext uri="{FF2B5EF4-FFF2-40B4-BE49-F238E27FC236}">
                    <a16:creationId xmlns:a16="http://schemas.microsoft.com/office/drawing/2014/main" id="{DAED3A5E-4E34-47A4-98DA-DC826476F1F9}"/>
                  </a:ext>
                </a:extLst>
              </p:cNvPr>
              <p:cNvSpPr txBox="1"/>
              <p:nvPr/>
            </p:nvSpPr>
            <p:spPr>
              <a:xfrm>
                <a:off x="4276758" y="3232463"/>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vpc-att-1xxx</a:t>
                </a:r>
              </a:p>
            </p:txBody>
          </p:sp>
          <p:sp>
            <p:nvSpPr>
              <p:cNvPr id="87" name="TextBox 86">
                <a:extLst>
                  <a:ext uri="{FF2B5EF4-FFF2-40B4-BE49-F238E27FC236}">
                    <a16:creationId xmlns:a16="http://schemas.microsoft.com/office/drawing/2014/main" id="{E6CAE8B0-8719-4B0E-8A6C-61B615C1F219}"/>
                  </a:ext>
                </a:extLst>
              </p:cNvPr>
              <p:cNvSpPr txBox="1"/>
              <p:nvPr/>
            </p:nvSpPr>
            <p:spPr>
              <a:xfrm>
                <a:off x="4276758" y="4808717"/>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vpc-att-2xxx</a:t>
                </a:r>
              </a:p>
            </p:txBody>
          </p:sp>
          <p:sp>
            <p:nvSpPr>
              <p:cNvPr id="88" name="TextBox 87">
                <a:extLst>
                  <a:ext uri="{FF2B5EF4-FFF2-40B4-BE49-F238E27FC236}">
                    <a16:creationId xmlns:a16="http://schemas.microsoft.com/office/drawing/2014/main" id="{CBF2D30A-8560-484E-89EC-0523BDB41C1C}"/>
                  </a:ext>
                </a:extLst>
              </p:cNvPr>
              <p:cNvSpPr txBox="1"/>
              <p:nvPr/>
            </p:nvSpPr>
            <p:spPr>
              <a:xfrm>
                <a:off x="4276758" y="6398033"/>
                <a:ext cx="130676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vpc-att-3xxx</a:t>
                </a:r>
              </a:p>
            </p:txBody>
          </p:sp>
        </p:grpSp>
      </p:grpSp>
      <p:sp>
        <p:nvSpPr>
          <p:cNvPr id="43" name="TextBox 42">
            <a:extLst>
              <a:ext uri="{FF2B5EF4-FFF2-40B4-BE49-F238E27FC236}">
                <a16:creationId xmlns:a16="http://schemas.microsoft.com/office/drawing/2014/main" id="{C7C4E4AD-978B-4FAB-85B0-0F6A55BA3CEA}"/>
              </a:ext>
            </a:extLst>
          </p:cNvPr>
          <p:cNvSpPr txBox="1"/>
          <p:nvPr/>
        </p:nvSpPr>
        <p:spPr>
          <a:xfrm>
            <a:off x="277111" y="4599636"/>
            <a:ext cx="2722220"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VPC 3</a:t>
            </a:r>
          </a:p>
        </p:txBody>
      </p:sp>
      <p:graphicFrame>
        <p:nvGraphicFramePr>
          <p:cNvPr id="61" name="Table 60">
            <a:extLst>
              <a:ext uri="{FF2B5EF4-FFF2-40B4-BE49-F238E27FC236}">
                <a16:creationId xmlns:a16="http://schemas.microsoft.com/office/drawing/2014/main" id="{30E9C2F1-1E85-492B-821A-F22B3625BA41}"/>
              </a:ext>
            </a:extLst>
          </p:cNvPr>
          <p:cNvGraphicFramePr>
            <a:graphicFrameLocks noGrp="1"/>
          </p:cNvGraphicFramePr>
          <p:nvPr>
            <p:extLst>
              <p:ext uri="{D42A27DB-BD31-4B8C-83A1-F6EECF244321}">
                <p14:modId xmlns:p14="http://schemas.microsoft.com/office/powerpoint/2010/main" val="1813478288"/>
              </p:ext>
            </p:extLst>
          </p:nvPr>
        </p:nvGraphicFramePr>
        <p:xfrm>
          <a:off x="357770" y="5003396"/>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Destino</a:t>
                      </a:r>
                    </a:p>
                  </a:txBody>
                  <a:tcPr anchor="ctr">
                    <a:solidFill>
                      <a:schemeClr val="accent1"/>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local</a:t>
                      </a:r>
                      <a:endPar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pPr rtl="0"/>
                      <a:r>
                        <a:rPr lang="pt-BR" sz="1800" b="0" i="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graphicFrame>
        <p:nvGraphicFramePr>
          <p:cNvPr id="57" name="Table 56">
            <a:extLst>
              <a:ext uri="{FF2B5EF4-FFF2-40B4-BE49-F238E27FC236}">
                <a16:creationId xmlns:a16="http://schemas.microsoft.com/office/drawing/2014/main" id="{88A75C3B-CFD7-488B-936E-79890D848EC5}"/>
              </a:ext>
            </a:extLst>
          </p:cNvPr>
          <p:cNvGraphicFramePr>
            <a:graphicFrameLocks noGrp="1"/>
          </p:cNvGraphicFramePr>
          <p:nvPr>
            <p:extLst>
              <p:ext uri="{D42A27DB-BD31-4B8C-83A1-F6EECF244321}">
                <p14:modId xmlns:p14="http://schemas.microsoft.com/office/powerpoint/2010/main" val="1643468539"/>
              </p:ext>
            </p:extLst>
          </p:nvPr>
        </p:nvGraphicFramePr>
        <p:xfrm>
          <a:off x="6195425" y="2684733"/>
          <a:ext cx="3832282" cy="731520"/>
        </p:xfrm>
        <a:graphic>
          <a:graphicData uri="http://schemas.openxmlformats.org/drawingml/2006/table">
            <a:tbl>
              <a:tblPr firstRow="1" bandRow="1">
                <a:tableStyleId>{1FECB4D8-DB02-4DC6-A0A2-4F2EBAE1DC90}</a:tableStyleId>
              </a:tblPr>
              <a:tblGrid>
                <a:gridCol w="2193132">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265443">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extLst>
                  <a:ext uri="{0D108BD9-81ED-4DB2-BD59-A6C34878D82A}">
                    <a16:rowId xmlns:a16="http://schemas.microsoft.com/office/drawing/2014/main" val="10000"/>
                  </a:ext>
                </a:extLst>
              </a:tr>
              <a:tr h="163303">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VPN</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49" name="Table 48">
            <a:extLst>
              <a:ext uri="{FF2B5EF4-FFF2-40B4-BE49-F238E27FC236}">
                <a16:creationId xmlns:a16="http://schemas.microsoft.com/office/drawing/2014/main" id="{E59B2BFC-76B6-4DB7-A7BA-DFF3956FECA5}"/>
              </a:ext>
            </a:extLst>
          </p:cNvPr>
          <p:cNvGraphicFramePr>
            <a:graphicFrameLocks noGrp="1"/>
          </p:cNvGraphicFramePr>
          <p:nvPr>
            <p:extLst>
              <p:ext uri="{D42A27DB-BD31-4B8C-83A1-F6EECF244321}">
                <p14:modId xmlns:p14="http://schemas.microsoft.com/office/powerpoint/2010/main" val="2922099167"/>
              </p:ext>
            </p:extLst>
          </p:nvPr>
        </p:nvGraphicFramePr>
        <p:xfrm>
          <a:off x="7653191" y="4918346"/>
          <a:ext cx="3832282" cy="1463040"/>
        </p:xfrm>
        <a:graphic>
          <a:graphicData uri="http://schemas.openxmlformats.org/drawingml/2006/table">
            <a:tbl>
              <a:tblPr firstRow="1" bandRow="1">
                <a:tableStyleId>{1FECB4D8-DB02-4DC6-A0A2-4F2EBAE1DC90}</a:tableStyleId>
              </a:tblPr>
              <a:tblGrid>
                <a:gridCol w="2193132">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163303">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6"/>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6"/>
                    </a:solidFill>
                  </a:tcPr>
                </a:tc>
                <a:extLst>
                  <a:ext uri="{0D108BD9-81ED-4DB2-BD59-A6C34878D82A}">
                    <a16:rowId xmlns:a16="http://schemas.microsoft.com/office/drawing/2014/main" val="10000"/>
                  </a:ext>
                </a:extLst>
              </a:tr>
              <a:tr h="163303">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10.1.0.0/16</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vpc-att-1xxx</a:t>
                      </a:r>
                    </a:p>
                  </a:txBody>
                  <a:tcPr anchor="ctr">
                    <a:solidFill>
                      <a:schemeClr val="bg1">
                        <a:lumMod val="95000"/>
                      </a:schemeClr>
                    </a:solidFill>
                  </a:tcPr>
                </a:tc>
                <a:extLst>
                  <a:ext uri="{0D108BD9-81ED-4DB2-BD59-A6C34878D82A}">
                    <a16:rowId xmlns:a16="http://schemas.microsoft.com/office/drawing/2014/main" val="10001"/>
                  </a:ext>
                </a:extLst>
              </a:tr>
              <a:tr h="218566">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10.2.0.0/16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vpc-att-2xxx</a:t>
                      </a:r>
                    </a:p>
                  </a:txBody>
                  <a:tcPr anchor="ctr">
                    <a:solidFill>
                      <a:schemeClr val="bg1">
                        <a:lumMod val="95000"/>
                      </a:schemeClr>
                    </a:solidFill>
                  </a:tcPr>
                </a:tc>
                <a:extLst>
                  <a:ext uri="{0D108BD9-81ED-4DB2-BD59-A6C34878D82A}">
                    <a16:rowId xmlns:a16="http://schemas.microsoft.com/office/drawing/2014/main" val="3106507668"/>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10.3.0.0/16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vpc-att-3xxx</a:t>
                      </a:r>
                    </a:p>
                  </a:txBody>
                  <a:tcPr anchor="ctr">
                    <a:solidFill>
                      <a:schemeClr val="bg1">
                        <a:lumMod val="95000"/>
                      </a:schemeClr>
                    </a:solidFill>
                  </a:tcPr>
                </a:tc>
                <a:extLst>
                  <a:ext uri="{0D108BD9-81ED-4DB2-BD59-A6C34878D82A}">
                    <a16:rowId xmlns:a16="http://schemas.microsoft.com/office/drawing/2014/main" val="1382651143"/>
                  </a:ext>
                </a:extLst>
              </a:tr>
            </a:tbl>
          </a:graphicData>
        </a:graphic>
      </p:graphicFrame>
      <p:sp>
        <p:nvSpPr>
          <p:cNvPr id="64" name="TextBox 63">
            <a:extLst>
              <a:ext uri="{FF2B5EF4-FFF2-40B4-BE49-F238E27FC236}">
                <a16:creationId xmlns:a16="http://schemas.microsoft.com/office/drawing/2014/main" id="{2F3B0BF5-DC74-47B5-AF81-CCDE1DA89E15}"/>
              </a:ext>
            </a:extLst>
          </p:cNvPr>
          <p:cNvSpPr txBox="1"/>
          <p:nvPr/>
        </p:nvSpPr>
        <p:spPr>
          <a:xfrm>
            <a:off x="6119676" y="2301753"/>
            <a:ext cx="3858749" cy="338554"/>
          </a:xfrm>
          <a:prstGeom prst="rect">
            <a:avLst/>
          </a:prstGeom>
          <a:solidFill>
            <a:schemeClr val="bg1"/>
          </a:solid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Tabela de rotas do gateway de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trânsito 1</a:t>
            </a:r>
            <a:endParaRPr lang="pt-BR"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TextBox 68">
            <a:extLst>
              <a:ext uri="{FF2B5EF4-FFF2-40B4-BE49-F238E27FC236}">
                <a16:creationId xmlns:a16="http://schemas.microsoft.com/office/drawing/2014/main" id="{2F3B0BF5-DC74-47B5-AF81-CCDE1DA89E15}"/>
              </a:ext>
            </a:extLst>
          </p:cNvPr>
          <p:cNvSpPr txBox="1"/>
          <p:nvPr/>
        </p:nvSpPr>
        <p:spPr>
          <a:xfrm>
            <a:off x="7621273" y="4526864"/>
            <a:ext cx="3858749" cy="338554"/>
          </a:xfrm>
          <a:prstGeom prst="rect">
            <a:avLst/>
          </a:prstGeom>
          <a:solidFill>
            <a:schemeClr val="bg1"/>
          </a:solid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Tabela de rotas do gateway de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trânsito 2</a:t>
            </a:r>
            <a:endParaRPr lang="pt-BR"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149335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2C637D-FEA1-41AB-9408-77E32CEE9840}"/>
              </a:ext>
            </a:extLst>
          </p:cNvPr>
          <p:cNvSpPr>
            <a:spLocks noGrp="1"/>
          </p:cNvSpPr>
          <p:nvPr>
            <p:ph type="title"/>
          </p:nvPr>
        </p:nvSpPr>
        <p:spPr/>
        <p:txBody>
          <a:bodyPr rtlCol="0"/>
          <a:lstStyle/>
          <a:p>
            <a:pPr rtl="0"/>
            <a:r>
              <a:rPr lang="pt-BR"/>
              <a:t>Atividade: AWS Transit Gateway</a:t>
            </a:r>
          </a:p>
        </p:txBody>
      </p:sp>
      <p:pic>
        <p:nvPicPr>
          <p:cNvPr id="9" name="Content Placeholder 8">
            <a:extLst>
              <a:ext uri="{FF2B5EF4-FFF2-40B4-BE49-F238E27FC236}">
                <a16:creationId xmlns:a16="http://schemas.microsoft.com/office/drawing/2014/main" id="{1765D848-3193-4341-B8F4-D1221FBC2C5A}"/>
              </a:ext>
              <a:ext uri="{C183D7F6-B498-43B3-948B-1728B52AA6E4}">
                <adec:decorative xmlns="" xmlns:adec="http://schemas.microsoft.com/office/drawing/2017/decorative" val="1"/>
              </a:ext>
            </a:extLst>
          </p:cNvPr>
          <p:cNvPicPr>
            <a:picLocks noGrp="1" noChangeAspect="1"/>
          </p:cNvPicPr>
          <p:nvPr>
            <p:ph idx="16"/>
          </p:nvPr>
        </p:nvPicPr>
        <p:blipFill>
          <a:blip r:embed="rId4"/>
          <a:stretch>
            <a:fillRect/>
          </a:stretch>
        </p:blipFill>
        <p:spPr>
          <a:xfrm>
            <a:off x="5715000" y="1593452"/>
            <a:ext cx="5767388" cy="3983832"/>
          </a:xfrm>
          <a:prstGeom prst="rect">
            <a:avLst/>
          </a:prstGeom>
        </p:spPr>
      </p:pic>
    </p:spTree>
    <p:custDataLst>
      <p:tags r:id="rId1"/>
    </p:custDataLst>
    <p:extLst>
      <p:ext uri="{BB962C8B-B14F-4D97-AF65-F5344CB8AC3E}">
        <p14:creationId xmlns:p14="http://schemas.microsoft.com/office/powerpoint/2010/main" val="960922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rtlCol="0"/>
          <a:lstStyle/>
          <a:p>
            <a:pPr rtl="0"/>
            <a:r>
              <a:rPr lang="pt-BR" sz="3600"/>
              <a:t>AWS Transit Gateway: desafio</a:t>
            </a:r>
            <a:endParaRPr lang="en-US" sz="3600" dirty="0"/>
          </a:p>
        </p:txBody>
      </p:sp>
      <p:sp>
        <p:nvSpPr>
          <p:cNvPr id="49" name="TextBox 48">
            <a:extLst>
              <a:ext uri="{FF2B5EF4-FFF2-40B4-BE49-F238E27FC236}">
                <a16:creationId xmlns:a16="http://schemas.microsoft.com/office/drawing/2014/main" id="{B42C9EAC-65F7-4EEE-A4E3-088AAD9EAC51}"/>
              </a:ext>
            </a:extLst>
          </p:cNvPr>
          <p:cNvSpPr txBox="1"/>
          <p:nvPr/>
        </p:nvSpPr>
        <p:spPr>
          <a:xfrm>
            <a:off x="302545" y="1414625"/>
            <a:ext cx="2651760" cy="1200329"/>
          </a:xfrm>
          <a:prstGeom prst="rect">
            <a:avLst/>
          </a:prstGeom>
          <a:noFill/>
          <a:ln>
            <a:solidFill>
              <a:schemeClr val="tx1">
                <a:lumMod val="50000"/>
                <a:lumOff val="50000"/>
              </a:schemeClr>
            </a:solidFill>
          </a:ln>
        </p:spPr>
        <p:txBody>
          <a:bodyPr wrap="squar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Cenário</a:t>
            </a:r>
            <a:r>
              <a:rPr lang="pt-BR" sz="2400">
                <a:ea typeface="Amazon Ember" panose="020B0603020204020204" pitchFamily="34" charset="0"/>
                <a:cs typeface="Amazon Ember" panose="020B0603020204020204" pitchFamily="34" charset="0"/>
              </a:rPr>
              <a:t>: Como você conecta essas cinco VPCs?</a:t>
            </a:r>
          </a:p>
        </p:txBody>
      </p:sp>
      <p:grpSp>
        <p:nvGrpSpPr>
          <p:cNvPr id="8" name="Group 7" descr="architecture diagram of five vpcs, each with an elastic network interface, that are all connected to aws transit gateway in a hub-and-spoke fashion. ">
            <a:extLst>
              <a:ext uri="{FF2B5EF4-FFF2-40B4-BE49-F238E27FC236}">
                <a16:creationId xmlns:a16="http://schemas.microsoft.com/office/drawing/2014/main" id="{C2E8190F-FE60-4C79-B4A4-2A8925A815E0}"/>
              </a:ext>
            </a:extLst>
          </p:cNvPr>
          <p:cNvGrpSpPr/>
          <p:nvPr/>
        </p:nvGrpSpPr>
        <p:grpSpPr>
          <a:xfrm>
            <a:off x="3044540" y="1290456"/>
            <a:ext cx="5758094" cy="4949461"/>
            <a:chOff x="3044540" y="1290456"/>
            <a:chExt cx="5758094" cy="4949461"/>
          </a:xfrm>
        </p:grpSpPr>
        <p:grpSp>
          <p:nvGrpSpPr>
            <p:cNvPr id="15" name="Group 14">
              <a:extLst>
                <a:ext uri="{FF2B5EF4-FFF2-40B4-BE49-F238E27FC236}">
                  <a16:creationId xmlns:a16="http://schemas.microsoft.com/office/drawing/2014/main" id="{3A8C10A6-76AA-4A1C-85C6-5B2775F0E628}"/>
                </a:ext>
              </a:extLst>
            </p:cNvPr>
            <p:cNvGrpSpPr/>
            <p:nvPr/>
          </p:nvGrpSpPr>
          <p:grpSpPr>
            <a:xfrm>
              <a:off x="3044540" y="2601477"/>
              <a:ext cx="1828800" cy="1550907"/>
              <a:chOff x="3326088" y="2601477"/>
              <a:chExt cx="1828800" cy="1550907"/>
            </a:xfrm>
          </p:grpSpPr>
          <p:grpSp>
            <p:nvGrpSpPr>
              <p:cNvPr id="10" name="Group 9">
                <a:extLst>
                  <a:ext uri="{FF2B5EF4-FFF2-40B4-BE49-F238E27FC236}">
                    <a16:creationId xmlns:a16="http://schemas.microsoft.com/office/drawing/2014/main" id="{19277422-DAFE-49F2-9516-4D4E5C62506F}"/>
                  </a:ext>
                </a:extLst>
              </p:cNvPr>
              <p:cNvGrpSpPr/>
              <p:nvPr/>
            </p:nvGrpSpPr>
            <p:grpSpPr>
              <a:xfrm>
                <a:off x="3326088" y="2601477"/>
                <a:ext cx="1828800" cy="1188720"/>
                <a:chOff x="3316942" y="2601477"/>
                <a:chExt cx="1828800" cy="1188720"/>
              </a:xfrm>
            </p:grpSpPr>
            <p:pic>
              <p:nvPicPr>
                <p:cNvPr id="85" name="Graphic 84">
                  <a:extLst>
                    <a:ext uri="{FF2B5EF4-FFF2-40B4-BE49-F238E27FC236}">
                      <a16:creationId xmlns:a16="http://schemas.microsoft.com/office/drawing/2014/main" id="{811AD931-52D7-4EE4-AD2D-59494C0508B6}"/>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316942" y="2601477"/>
                  <a:ext cx="457200" cy="457200"/>
                </a:xfrm>
                <a:prstGeom prst="rect">
                  <a:avLst/>
                </a:prstGeom>
              </p:spPr>
            </p:pic>
            <p:sp>
              <p:nvSpPr>
                <p:cNvPr id="86" name="Rectangle 85">
                  <a:extLst>
                    <a:ext uri="{FF2B5EF4-FFF2-40B4-BE49-F238E27FC236}">
                      <a16:creationId xmlns:a16="http://schemas.microsoft.com/office/drawing/2014/main" id="{5B164B18-CF5A-46B3-998C-56AD8B2B5900}"/>
                    </a:ext>
                  </a:extLst>
                </p:cNvPr>
                <p:cNvSpPr/>
                <p:nvPr/>
              </p:nvSpPr>
              <p:spPr>
                <a:xfrm>
                  <a:off x="3316942" y="260147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2:</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89" name="Graphic 88">
                  <a:extLst>
                    <a:ext uri="{FF2B5EF4-FFF2-40B4-BE49-F238E27FC236}">
                      <a16:creationId xmlns:a16="http://schemas.microsoft.com/office/drawing/2014/main" id="{40A4F02D-1741-4156-A721-06019DA4BDCD}"/>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996392" y="3234154"/>
                  <a:ext cx="469900" cy="469900"/>
                </a:xfrm>
                <a:prstGeom prst="rect">
                  <a:avLst/>
                </a:prstGeom>
              </p:spPr>
            </p:pic>
          </p:grpSp>
          <p:sp>
            <p:nvSpPr>
              <p:cNvPr id="99" name="TextBox 98">
                <a:extLst>
                  <a:ext uri="{FF2B5EF4-FFF2-40B4-BE49-F238E27FC236}">
                    <a16:creationId xmlns:a16="http://schemas.microsoft.com/office/drawing/2014/main" id="{8100BF2F-02AE-4E9D-92C0-8050B5FAFA33}"/>
                  </a:ext>
                </a:extLst>
              </p:cNvPr>
              <p:cNvSpPr txBox="1"/>
              <p:nvPr/>
            </p:nvSpPr>
            <p:spPr>
              <a:xfrm>
                <a:off x="3587104" y="3813830"/>
                <a:ext cx="1306768"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vpc-att-2xxx</a:t>
                </a:r>
              </a:p>
            </p:txBody>
          </p:sp>
        </p:grpSp>
        <p:grpSp>
          <p:nvGrpSpPr>
            <p:cNvPr id="16" name="Group 15">
              <a:extLst>
                <a:ext uri="{FF2B5EF4-FFF2-40B4-BE49-F238E27FC236}">
                  <a16:creationId xmlns:a16="http://schemas.microsoft.com/office/drawing/2014/main" id="{050E3CA8-B07B-4308-8F16-53B62F873AE3}"/>
                </a:ext>
              </a:extLst>
            </p:cNvPr>
            <p:cNvGrpSpPr/>
            <p:nvPr/>
          </p:nvGrpSpPr>
          <p:grpSpPr>
            <a:xfrm>
              <a:off x="3044540" y="4700607"/>
              <a:ext cx="1828800" cy="1538477"/>
              <a:chOff x="3745580" y="5167630"/>
              <a:chExt cx="1828800" cy="1538477"/>
            </a:xfrm>
          </p:grpSpPr>
          <p:grpSp>
            <p:nvGrpSpPr>
              <p:cNvPr id="11" name="Group 10">
                <a:extLst>
                  <a:ext uri="{FF2B5EF4-FFF2-40B4-BE49-F238E27FC236}">
                    <a16:creationId xmlns:a16="http://schemas.microsoft.com/office/drawing/2014/main" id="{C6F78007-41B4-45CF-9EBD-F68A28846E18}"/>
                  </a:ext>
                </a:extLst>
              </p:cNvPr>
              <p:cNvGrpSpPr/>
              <p:nvPr/>
            </p:nvGrpSpPr>
            <p:grpSpPr>
              <a:xfrm>
                <a:off x="3745580" y="5167630"/>
                <a:ext cx="1828800" cy="1188720"/>
                <a:chOff x="3736434" y="5167630"/>
                <a:chExt cx="1828800" cy="1188720"/>
              </a:xfrm>
            </p:grpSpPr>
            <p:pic>
              <p:nvPicPr>
                <p:cNvPr id="92" name="Graphic 91">
                  <a:extLst>
                    <a:ext uri="{FF2B5EF4-FFF2-40B4-BE49-F238E27FC236}">
                      <a16:creationId xmlns:a16="http://schemas.microsoft.com/office/drawing/2014/main" id="{A45BAE67-36D0-453E-A19B-A2925338BC8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736434" y="5167630"/>
                  <a:ext cx="457200" cy="457200"/>
                </a:xfrm>
                <a:prstGeom prst="rect">
                  <a:avLst/>
                </a:prstGeom>
              </p:spPr>
            </p:pic>
            <p:sp>
              <p:nvSpPr>
                <p:cNvPr id="93" name="Rectangle 92">
                  <a:extLst>
                    <a:ext uri="{FF2B5EF4-FFF2-40B4-BE49-F238E27FC236}">
                      <a16:creationId xmlns:a16="http://schemas.microsoft.com/office/drawing/2014/main" id="{0C502FB4-0A84-4F94-AC6B-C65AD796807E}"/>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3:</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96" name="Graphic 95">
                  <a:extLst>
                    <a:ext uri="{FF2B5EF4-FFF2-40B4-BE49-F238E27FC236}">
                      <a16:creationId xmlns:a16="http://schemas.microsoft.com/office/drawing/2014/main" id="{E2B47842-DDF9-476F-B040-C385FA4BC043}"/>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415884" y="5816182"/>
                  <a:ext cx="469900" cy="469900"/>
                </a:xfrm>
                <a:prstGeom prst="rect">
                  <a:avLst/>
                </a:prstGeom>
              </p:spPr>
            </p:pic>
          </p:grpSp>
          <p:sp>
            <p:nvSpPr>
              <p:cNvPr id="100" name="TextBox 99">
                <a:extLst>
                  <a:ext uri="{FF2B5EF4-FFF2-40B4-BE49-F238E27FC236}">
                    <a16:creationId xmlns:a16="http://schemas.microsoft.com/office/drawing/2014/main" id="{F14BA033-52C6-4391-A906-1136781FD7C5}"/>
                  </a:ext>
                </a:extLst>
              </p:cNvPr>
              <p:cNvSpPr txBox="1"/>
              <p:nvPr/>
            </p:nvSpPr>
            <p:spPr>
              <a:xfrm>
                <a:off x="4006596" y="6367553"/>
                <a:ext cx="1306768"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vpc-att-3xxx</a:t>
                </a:r>
              </a:p>
            </p:txBody>
          </p:sp>
        </p:grpSp>
        <p:grpSp>
          <p:nvGrpSpPr>
            <p:cNvPr id="19" name="Group 18">
              <a:extLst>
                <a:ext uri="{FF2B5EF4-FFF2-40B4-BE49-F238E27FC236}">
                  <a16:creationId xmlns:a16="http://schemas.microsoft.com/office/drawing/2014/main" id="{B7BC5B6C-578F-4FC5-BA2E-6998CD039075}"/>
                </a:ext>
              </a:extLst>
            </p:cNvPr>
            <p:cNvGrpSpPr/>
            <p:nvPr/>
          </p:nvGrpSpPr>
          <p:grpSpPr>
            <a:xfrm>
              <a:off x="5241129" y="3151364"/>
              <a:ext cx="1371252" cy="1744461"/>
              <a:chOff x="5914123" y="3352800"/>
              <a:chExt cx="1371252" cy="1744461"/>
            </a:xfrm>
          </p:grpSpPr>
          <p:pic>
            <p:nvPicPr>
              <p:cNvPr id="46" name="Graphic 45">
                <a:extLst>
                  <a:ext uri="{FF2B5EF4-FFF2-40B4-BE49-F238E27FC236}">
                    <a16:creationId xmlns:a16="http://schemas.microsoft.com/office/drawing/2014/main" id="{72868762-638E-4DCA-8C8E-24F7B4D1E710}"/>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233988" y="3352800"/>
                <a:ext cx="731520" cy="731520"/>
              </a:xfrm>
              <a:prstGeom prst="rect">
                <a:avLst/>
              </a:prstGeom>
            </p:spPr>
          </p:pic>
          <p:sp>
            <p:nvSpPr>
              <p:cNvPr id="7" name="TextBox 6">
                <a:extLst>
                  <a:ext uri="{FF2B5EF4-FFF2-40B4-BE49-F238E27FC236}">
                    <a16:creationId xmlns:a16="http://schemas.microsoft.com/office/drawing/2014/main" id="{9A1DA266-30CB-4C38-921F-F70F6171E045}"/>
                  </a:ext>
                </a:extLst>
              </p:cNvPr>
              <p:cNvSpPr txBox="1"/>
              <p:nvPr/>
            </p:nvSpPr>
            <p:spPr>
              <a:xfrm>
                <a:off x="5914123" y="4266264"/>
                <a:ext cx="1371252" cy="830997"/>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Transit Gateway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tgw-xxx</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7" name="Group 16">
              <a:extLst>
                <a:ext uri="{FF2B5EF4-FFF2-40B4-BE49-F238E27FC236}">
                  <a16:creationId xmlns:a16="http://schemas.microsoft.com/office/drawing/2014/main" id="{FD23F3BC-8AEB-43A2-8331-F9156D6B5C91}"/>
                </a:ext>
              </a:extLst>
            </p:cNvPr>
            <p:cNvGrpSpPr/>
            <p:nvPr/>
          </p:nvGrpSpPr>
          <p:grpSpPr>
            <a:xfrm>
              <a:off x="6973834" y="2601477"/>
              <a:ext cx="1828800" cy="1554550"/>
              <a:chOff x="9027405" y="2601477"/>
              <a:chExt cx="1828800" cy="1554550"/>
            </a:xfrm>
          </p:grpSpPr>
          <p:grpSp>
            <p:nvGrpSpPr>
              <p:cNvPr id="12" name="Group 11">
                <a:extLst>
                  <a:ext uri="{FF2B5EF4-FFF2-40B4-BE49-F238E27FC236}">
                    <a16:creationId xmlns:a16="http://schemas.microsoft.com/office/drawing/2014/main" id="{0CFF0525-36DD-4C4C-8FAD-6001647EB51B}"/>
                  </a:ext>
                </a:extLst>
              </p:cNvPr>
              <p:cNvGrpSpPr/>
              <p:nvPr/>
            </p:nvGrpSpPr>
            <p:grpSpPr>
              <a:xfrm>
                <a:off x="9027405" y="2601477"/>
                <a:ext cx="1828800" cy="1188720"/>
                <a:chOff x="9027405" y="2601477"/>
                <a:chExt cx="1828800" cy="1188720"/>
              </a:xfrm>
            </p:grpSpPr>
            <p:pic>
              <p:nvPicPr>
                <p:cNvPr id="55" name="Graphic 54">
                  <a:extLst>
                    <a:ext uri="{FF2B5EF4-FFF2-40B4-BE49-F238E27FC236}">
                      <a16:creationId xmlns:a16="http://schemas.microsoft.com/office/drawing/2014/main" id="{020FF9B1-115A-4D8F-B799-FEEA6DB529F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027405" y="2601477"/>
                  <a:ext cx="457200" cy="457200"/>
                </a:xfrm>
                <a:prstGeom prst="rect">
                  <a:avLst/>
                </a:prstGeom>
              </p:spPr>
            </p:pic>
            <p:sp>
              <p:nvSpPr>
                <p:cNvPr id="57" name="Rectangle 56">
                  <a:extLst>
                    <a:ext uri="{FF2B5EF4-FFF2-40B4-BE49-F238E27FC236}">
                      <a16:creationId xmlns:a16="http://schemas.microsoft.com/office/drawing/2014/main" id="{A66B22EB-D5D6-41B6-8570-540CCCC8BD0B}"/>
                    </a:ext>
                  </a:extLst>
                </p:cNvPr>
                <p:cNvSpPr/>
                <p:nvPr/>
              </p:nvSpPr>
              <p:spPr>
                <a:xfrm>
                  <a:off x="9027405" y="260147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4:</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10.4.0.0/16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60" name="Graphic 59">
                  <a:extLst>
                    <a:ext uri="{FF2B5EF4-FFF2-40B4-BE49-F238E27FC236}">
                      <a16:creationId xmlns:a16="http://schemas.microsoft.com/office/drawing/2014/main" id="{782A8B4E-B08C-4BE1-842B-90144F25F546}"/>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706855" y="3231342"/>
                  <a:ext cx="469900" cy="469900"/>
                </a:xfrm>
                <a:prstGeom prst="rect">
                  <a:avLst/>
                </a:prstGeom>
              </p:spPr>
            </p:pic>
          </p:grpSp>
          <p:sp>
            <p:nvSpPr>
              <p:cNvPr id="64" name="TextBox 63">
                <a:extLst>
                  <a:ext uri="{FF2B5EF4-FFF2-40B4-BE49-F238E27FC236}">
                    <a16:creationId xmlns:a16="http://schemas.microsoft.com/office/drawing/2014/main" id="{7FF9660F-AF41-4C8F-BF13-7E8DF56C990C}"/>
                  </a:ext>
                </a:extLst>
              </p:cNvPr>
              <p:cNvSpPr txBox="1"/>
              <p:nvPr/>
            </p:nvSpPr>
            <p:spPr>
              <a:xfrm>
                <a:off x="9288421" y="3817473"/>
                <a:ext cx="1306768"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vpc-att-4xxx</a:t>
                </a:r>
              </a:p>
            </p:txBody>
          </p:sp>
        </p:grpSp>
        <p:grpSp>
          <p:nvGrpSpPr>
            <p:cNvPr id="18" name="Group 17">
              <a:extLst>
                <a:ext uri="{FF2B5EF4-FFF2-40B4-BE49-F238E27FC236}">
                  <a16:creationId xmlns:a16="http://schemas.microsoft.com/office/drawing/2014/main" id="{FFEA1F41-A689-4D81-A1EA-07C7F78B35FD}"/>
                </a:ext>
              </a:extLst>
            </p:cNvPr>
            <p:cNvGrpSpPr/>
            <p:nvPr/>
          </p:nvGrpSpPr>
          <p:grpSpPr>
            <a:xfrm>
              <a:off x="6973834" y="4700607"/>
              <a:ext cx="1828800" cy="1539310"/>
              <a:chOff x="8974104" y="4700607"/>
              <a:chExt cx="1828800" cy="1539310"/>
            </a:xfrm>
          </p:grpSpPr>
          <p:grpSp>
            <p:nvGrpSpPr>
              <p:cNvPr id="13" name="Group 12">
                <a:extLst>
                  <a:ext uri="{FF2B5EF4-FFF2-40B4-BE49-F238E27FC236}">
                    <a16:creationId xmlns:a16="http://schemas.microsoft.com/office/drawing/2014/main" id="{6228F009-3421-4273-979B-8772AEC05C9F}"/>
                  </a:ext>
                </a:extLst>
              </p:cNvPr>
              <p:cNvGrpSpPr/>
              <p:nvPr/>
            </p:nvGrpSpPr>
            <p:grpSpPr>
              <a:xfrm>
                <a:off x="8974104" y="4700607"/>
                <a:ext cx="1828800" cy="1188720"/>
                <a:chOff x="8974104" y="4700607"/>
                <a:chExt cx="1828800" cy="1188720"/>
              </a:xfrm>
            </p:grpSpPr>
            <p:pic>
              <p:nvPicPr>
                <p:cNvPr id="66" name="Graphic 65">
                  <a:extLst>
                    <a:ext uri="{FF2B5EF4-FFF2-40B4-BE49-F238E27FC236}">
                      <a16:creationId xmlns:a16="http://schemas.microsoft.com/office/drawing/2014/main" id="{50CFC2A2-877F-4907-A773-20EEAE53266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974104" y="4700607"/>
                  <a:ext cx="457200" cy="457200"/>
                </a:xfrm>
                <a:prstGeom prst="rect">
                  <a:avLst/>
                </a:prstGeom>
              </p:spPr>
            </p:pic>
            <p:sp>
              <p:nvSpPr>
                <p:cNvPr id="67" name="Rectangle 66">
                  <a:extLst>
                    <a:ext uri="{FF2B5EF4-FFF2-40B4-BE49-F238E27FC236}">
                      <a16:creationId xmlns:a16="http://schemas.microsoft.com/office/drawing/2014/main" id="{E4A4423B-8AE0-448F-B223-1A1A19086B62}"/>
                    </a:ext>
                  </a:extLst>
                </p:cNvPr>
                <p:cNvSpPr/>
                <p:nvPr/>
              </p:nvSpPr>
              <p:spPr>
                <a:xfrm>
                  <a:off x="8974104" y="470060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5:</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10.5.0.0/16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70" name="Graphic 69">
                  <a:extLst>
                    <a:ext uri="{FF2B5EF4-FFF2-40B4-BE49-F238E27FC236}">
                      <a16:creationId xmlns:a16="http://schemas.microsoft.com/office/drawing/2014/main" id="{6F8BA509-4AFC-4859-9760-BDA6ADD391FB}"/>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653554" y="5330472"/>
                  <a:ext cx="469900" cy="469900"/>
                </a:xfrm>
                <a:prstGeom prst="rect">
                  <a:avLst/>
                </a:prstGeom>
              </p:spPr>
            </p:pic>
          </p:grpSp>
          <p:sp>
            <p:nvSpPr>
              <p:cNvPr id="74" name="TextBox 73">
                <a:extLst>
                  <a:ext uri="{FF2B5EF4-FFF2-40B4-BE49-F238E27FC236}">
                    <a16:creationId xmlns:a16="http://schemas.microsoft.com/office/drawing/2014/main" id="{D9F056DD-8F30-4607-9675-95C462FE549B}"/>
                  </a:ext>
                </a:extLst>
              </p:cNvPr>
              <p:cNvSpPr txBox="1"/>
              <p:nvPr/>
            </p:nvSpPr>
            <p:spPr>
              <a:xfrm>
                <a:off x="9235120" y="5901363"/>
                <a:ext cx="1306768"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vpc-att-5xxx</a:t>
                </a:r>
              </a:p>
            </p:txBody>
          </p:sp>
        </p:grpSp>
        <p:cxnSp>
          <p:nvCxnSpPr>
            <p:cNvPr id="21" name="Straight Connector 20">
              <a:extLst>
                <a:ext uri="{FF2B5EF4-FFF2-40B4-BE49-F238E27FC236}">
                  <a16:creationId xmlns:a16="http://schemas.microsoft.com/office/drawing/2014/main" id="{7859F1CF-ECAE-4EA6-BAE2-BBBB2840E64A}"/>
                </a:ext>
              </a:extLst>
            </p:cNvPr>
            <p:cNvCxnSpPr>
              <a:stCxn id="89" idx="3"/>
              <a:endCxn id="46" idx="1"/>
            </p:cNvCxnSpPr>
            <p:nvPr/>
          </p:nvCxnSpPr>
          <p:spPr>
            <a:xfrm>
              <a:off x="4193890" y="3469104"/>
              <a:ext cx="1367104" cy="4802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C48B4B-E39D-4F89-818F-B12C4B0F9E12}"/>
                </a:ext>
              </a:extLst>
            </p:cNvPr>
            <p:cNvCxnSpPr>
              <a:cxnSpLocks/>
              <a:stCxn id="96" idx="3"/>
            </p:cNvCxnSpPr>
            <p:nvPr/>
          </p:nvCxnSpPr>
          <p:spPr>
            <a:xfrm flipV="1">
              <a:off x="4193890" y="3906517"/>
              <a:ext cx="1373687" cy="167759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8EC6007-4353-44B8-BB67-516078E0AFFB}"/>
                </a:ext>
              </a:extLst>
            </p:cNvPr>
            <p:cNvCxnSpPr>
              <a:stCxn id="82" idx="2"/>
              <a:endCxn id="46" idx="0"/>
            </p:cNvCxnSpPr>
            <p:nvPr/>
          </p:nvCxnSpPr>
          <p:spPr>
            <a:xfrm>
              <a:off x="5926754" y="2390221"/>
              <a:ext cx="0" cy="76114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454645-C72D-46B2-AEE9-5F4ABB6969F7}"/>
                </a:ext>
              </a:extLst>
            </p:cNvPr>
            <p:cNvCxnSpPr>
              <a:stCxn id="46" idx="3"/>
              <a:endCxn id="60" idx="1"/>
            </p:cNvCxnSpPr>
            <p:nvPr/>
          </p:nvCxnSpPr>
          <p:spPr>
            <a:xfrm flipV="1">
              <a:off x="6292514" y="3466292"/>
              <a:ext cx="1360770" cy="5083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CFCEDAF-AC3D-47D2-996A-F3D6F33B04BF}"/>
                </a:ext>
              </a:extLst>
            </p:cNvPr>
            <p:cNvCxnSpPr>
              <a:cxnSpLocks/>
              <a:endCxn id="70" idx="1"/>
            </p:cNvCxnSpPr>
            <p:nvPr/>
          </p:nvCxnSpPr>
          <p:spPr>
            <a:xfrm>
              <a:off x="6292514" y="3882884"/>
              <a:ext cx="1360770" cy="168253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EFFD400-D10F-4B8A-A1DB-288C4B39E978}"/>
                </a:ext>
              </a:extLst>
            </p:cNvPr>
            <p:cNvGrpSpPr/>
            <p:nvPr/>
          </p:nvGrpSpPr>
          <p:grpSpPr>
            <a:xfrm>
              <a:off x="5012354" y="1290456"/>
              <a:ext cx="1828800" cy="1541850"/>
              <a:chOff x="5012354" y="1290456"/>
              <a:chExt cx="1828800" cy="1541850"/>
            </a:xfrm>
          </p:grpSpPr>
          <p:grpSp>
            <p:nvGrpSpPr>
              <p:cNvPr id="9" name="Group 8">
                <a:extLst>
                  <a:ext uri="{FF2B5EF4-FFF2-40B4-BE49-F238E27FC236}">
                    <a16:creationId xmlns:a16="http://schemas.microsoft.com/office/drawing/2014/main" id="{67FEFDCD-CE73-4F0F-B6D5-DDCF26B786F8}"/>
                  </a:ext>
                </a:extLst>
              </p:cNvPr>
              <p:cNvGrpSpPr/>
              <p:nvPr/>
            </p:nvGrpSpPr>
            <p:grpSpPr>
              <a:xfrm>
                <a:off x="5012354" y="1290456"/>
                <a:ext cx="1828800" cy="1188720"/>
                <a:chOff x="5685348" y="1290456"/>
                <a:chExt cx="1828800" cy="1188720"/>
              </a:xfrm>
            </p:grpSpPr>
            <p:pic>
              <p:nvPicPr>
                <p:cNvPr id="78" name="Graphic 77">
                  <a:extLst>
                    <a:ext uri="{FF2B5EF4-FFF2-40B4-BE49-F238E27FC236}">
                      <a16:creationId xmlns:a16="http://schemas.microsoft.com/office/drawing/2014/main" id="{9DEA669A-D40C-4DC5-B971-1B2CC6C4CD9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685348" y="1290456"/>
                  <a:ext cx="457200" cy="457200"/>
                </a:xfrm>
                <a:prstGeom prst="rect">
                  <a:avLst/>
                </a:prstGeom>
              </p:spPr>
            </p:pic>
            <p:sp>
              <p:nvSpPr>
                <p:cNvPr id="79" name="Rectangle 78">
                  <a:extLst>
                    <a:ext uri="{FF2B5EF4-FFF2-40B4-BE49-F238E27FC236}">
                      <a16:creationId xmlns:a16="http://schemas.microsoft.com/office/drawing/2014/main" id="{D1F56F3A-A4CC-4EEA-BAA7-7E799BBEB8E7}"/>
                    </a:ext>
                  </a:extLst>
                </p:cNvPr>
                <p:cNvSpPr/>
                <p:nvPr/>
              </p:nvSpPr>
              <p:spPr>
                <a:xfrm>
                  <a:off x="5685348" y="1290456"/>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82" name="Graphic 81">
                  <a:extLst>
                    <a:ext uri="{FF2B5EF4-FFF2-40B4-BE49-F238E27FC236}">
                      <a16:creationId xmlns:a16="http://schemas.microsoft.com/office/drawing/2014/main" id="{F6F3818D-1961-4B29-8A43-95B6CD2AB9D9}"/>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364798" y="1920321"/>
                  <a:ext cx="469900" cy="469900"/>
                </a:xfrm>
                <a:prstGeom prst="rect">
                  <a:avLst/>
                </a:prstGeom>
              </p:spPr>
            </p:pic>
          </p:grpSp>
          <p:sp>
            <p:nvSpPr>
              <p:cNvPr id="98" name="TextBox 97">
                <a:extLst>
                  <a:ext uri="{FF2B5EF4-FFF2-40B4-BE49-F238E27FC236}">
                    <a16:creationId xmlns:a16="http://schemas.microsoft.com/office/drawing/2014/main" id="{7EDE6E97-EFEB-4D21-B63D-B0F3760A59B4}"/>
                  </a:ext>
                </a:extLst>
              </p:cNvPr>
              <p:cNvSpPr txBox="1"/>
              <p:nvPr/>
            </p:nvSpPr>
            <p:spPr>
              <a:xfrm>
                <a:off x="5273370" y="2493752"/>
                <a:ext cx="1306768" cy="338554"/>
              </a:xfrm>
              <a:prstGeom prst="rect">
                <a:avLst/>
              </a:prstGeom>
              <a:solidFill>
                <a:schemeClr val="bg1"/>
              </a:solidFill>
            </p:spPr>
            <p:txBody>
              <a:bodyPr wrap="none" rtlCol="0">
                <a:spAutoFit/>
              </a:bodyPr>
              <a:lstStyle/>
              <a:p>
                <a:pPr rtl="0"/>
                <a:r>
                  <a:rPr lang="pt-BR" sz="1600">
                    <a:ea typeface="Amazon Ember Light" panose="020B0403020204020204" pitchFamily="34" charset="0"/>
                    <a:cs typeface="Amazon Ember Light" panose="020B0403020204020204" pitchFamily="34" charset="0"/>
                  </a:rPr>
                  <a:t>vpc-att-1xxx</a:t>
                </a:r>
              </a:p>
            </p:txBody>
          </p:sp>
        </p:grpSp>
      </p:grpSp>
      <p:sp>
        <p:nvSpPr>
          <p:cNvPr id="43" name="TextBox 42">
            <a:extLst>
              <a:ext uri="{FF2B5EF4-FFF2-40B4-BE49-F238E27FC236}">
                <a16:creationId xmlns:a16="http://schemas.microsoft.com/office/drawing/2014/main" id="{C7C4E4AD-978B-4FAB-85B0-0F6A55BA3CEA}"/>
              </a:ext>
            </a:extLst>
          </p:cNvPr>
          <p:cNvSpPr txBox="1"/>
          <p:nvPr/>
        </p:nvSpPr>
        <p:spPr>
          <a:xfrm>
            <a:off x="-18632" y="3257259"/>
            <a:ext cx="2813591"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VPC </a:t>
            </a:r>
            <a:r>
              <a:rPr lang="pt-BR" dirty="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nº</a:t>
            </a:r>
          </a:p>
        </p:txBody>
      </p:sp>
      <p:graphicFrame>
        <p:nvGraphicFramePr>
          <p:cNvPr id="51" name="Table 50">
            <a:extLst>
              <a:ext uri="{FF2B5EF4-FFF2-40B4-BE49-F238E27FC236}">
                <a16:creationId xmlns:a16="http://schemas.microsoft.com/office/drawing/2014/main" id="{DD380C08-F32E-4EC5-91F9-E97A74496378}"/>
              </a:ext>
            </a:extLst>
          </p:cNvPr>
          <p:cNvGraphicFramePr>
            <a:graphicFrameLocks noGrp="1"/>
          </p:cNvGraphicFramePr>
          <p:nvPr>
            <p:extLst>
              <p:ext uri="{D42A27DB-BD31-4B8C-83A1-F6EECF244321}">
                <p14:modId xmlns:p14="http://schemas.microsoft.com/office/powerpoint/2010/main" val="1720267745"/>
              </p:ext>
            </p:extLst>
          </p:nvPr>
        </p:nvGraphicFramePr>
        <p:xfrm>
          <a:off x="107713" y="3661019"/>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800" b="1" i="0" dirty="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dirty="0" smtClean="0">
                          <a:latin typeface="Amazon Ember Light" panose="020B0403020204020204" pitchFamily="34" charset="0"/>
                          <a:ea typeface="Amazon Ember Light" panose="020B0403020204020204" pitchFamily="34" charset="0"/>
                          <a:cs typeface="Amazon Ember Light" panose="020B0403020204020204" pitchFamily="34" charset="0"/>
                        </a:rPr>
                        <a:t>10.</a:t>
                      </a:r>
                      <a:r>
                        <a:rPr lang="pt-BR" dirty="0" smtClean="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nº</a:t>
                      </a:r>
                      <a:r>
                        <a:rPr lang="pt-BR" sz="1800" b="0" i="0" dirty="0" smtClean="0">
                          <a:latin typeface="Amazon Ember Light" panose="020B0403020204020204" pitchFamily="34" charset="0"/>
                          <a:ea typeface="Amazon Ember Light" panose="020B0403020204020204" pitchFamily="34" charset="0"/>
                          <a:cs typeface="Amazon Ember Light" panose="020B0403020204020204" pitchFamily="34" charset="0"/>
                        </a:rPr>
                        <a:t>.0.0/16</a:t>
                      </a:r>
                      <a:endParaRPr lang="pt-BR"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local</a:t>
                      </a:r>
                      <a:endPar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pPr algn="ctr" rtl="0"/>
                      <a:r>
                        <a:rPr lang="pt-BR" sz="18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solidFill>
                      <a:schemeClr val="bg1">
                        <a:lumMod val="95000"/>
                      </a:schemeClr>
                    </a:solidFill>
                  </a:tcPr>
                </a:tc>
                <a:tc>
                  <a:txBody>
                    <a:bodyPr/>
                    <a:lstStyle/>
                    <a:p>
                      <a:pPr algn="ctr" rtl="0"/>
                      <a:r>
                        <a:rPr lang="pt-BR" sz="18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40" name="TextBox 39">
            <a:extLst>
              <a:ext uri="{FF2B5EF4-FFF2-40B4-BE49-F238E27FC236}">
                <a16:creationId xmlns:a16="http://schemas.microsoft.com/office/drawing/2014/main" id="{2F3B0BF5-DC74-47B5-AF81-CCDE1DA89E15}"/>
              </a:ext>
            </a:extLst>
          </p:cNvPr>
          <p:cNvSpPr txBox="1"/>
          <p:nvPr/>
        </p:nvSpPr>
        <p:spPr>
          <a:xfrm>
            <a:off x="9406412" y="3586836"/>
            <a:ext cx="2366488" cy="646331"/>
          </a:xfrm>
          <a:prstGeom prst="rect">
            <a:avLst/>
          </a:prstGeom>
          <a:solidFill>
            <a:schemeClr val="bg1"/>
          </a:solid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Tabela de rotas do gateway de trânsito</a:t>
            </a:r>
          </a:p>
        </p:txBody>
      </p:sp>
      <p:graphicFrame>
        <p:nvGraphicFramePr>
          <p:cNvPr id="58" name="Table 57">
            <a:extLst>
              <a:ext uri="{FF2B5EF4-FFF2-40B4-BE49-F238E27FC236}">
                <a16:creationId xmlns:a16="http://schemas.microsoft.com/office/drawing/2014/main" id="{1AC5673C-52D9-4A94-86BB-7EC66AA2A518}"/>
              </a:ext>
            </a:extLst>
          </p:cNvPr>
          <p:cNvGraphicFramePr>
            <a:graphicFrameLocks noGrp="1"/>
          </p:cNvGraphicFramePr>
          <p:nvPr>
            <p:extLst>
              <p:ext uri="{D42A27DB-BD31-4B8C-83A1-F6EECF244321}">
                <p14:modId xmlns:p14="http://schemas.microsoft.com/office/powerpoint/2010/main" val="2237007700"/>
              </p:ext>
            </p:extLst>
          </p:nvPr>
        </p:nvGraphicFramePr>
        <p:xfrm>
          <a:off x="9026971" y="4245437"/>
          <a:ext cx="3125368" cy="731520"/>
        </p:xfrm>
        <a:graphic>
          <a:graphicData uri="http://schemas.openxmlformats.org/drawingml/2006/table">
            <a:tbl>
              <a:tblPr firstRow="1" bandRow="1">
                <a:tableStyleId>{1FECB4D8-DB02-4DC6-A0A2-4F2EBAE1DC90}</a:tableStyleId>
              </a:tblPr>
              <a:tblGrid>
                <a:gridCol w="1486218">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163303">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extLst>
                  <a:ext uri="{0D108BD9-81ED-4DB2-BD59-A6C34878D82A}">
                    <a16:rowId xmlns:a16="http://schemas.microsoft.com/office/drawing/2014/main" val="10000"/>
                  </a:ext>
                </a:extLst>
              </a:tr>
              <a:tr h="163303">
                <a:tc>
                  <a:txBody>
                    <a:bodyPr/>
                    <a:lstStyle/>
                    <a:p>
                      <a:pPr algn="ctr" rtl="0"/>
                      <a:r>
                        <a:rPr lang="pt-BR" sz="18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solidFill>
                      <a:schemeClr val="bg1">
                        <a:lumMod val="95000"/>
                      </a:schemeClr>
                    </a:solidFill>
                  </a:tcPr>
                </a:tc>
                <a:tc>
                  <a:txBody>
                    <a:bodyPr/>
                    <a:lstStyle/>
                    <a:p>
                      <a:pPr algn="ctr" rtl="0"/>
                      <a:r>
                        <a:rPr lang="pt-BR" sz="18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3638993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rtlCol="0"/>
          <a:lstStyle/>
          <a:p>
            <a:pPr rtl="0"/>
            <a:r>
              <a:rPr lang="pt-BR" sz="3600"/>
              <a:t>Atividade do AWS Transit Gateway: Solução</a:t>
            </a:r>
          </a:p>
        </p:txBody>
      </p:sp>
      <p:sp>
        <p:nvSpPr>
          <p:cNvPr id="49" name="TextBox 48">
            <a:extLst>
              <a:ext uri="{FF2B5EF4-FFF2-40B4-BE49-F238E27FC236}">
                <a16:creationId xmlns:a16="http://schemas.microsoft.com/office/drawing/2014/main" id="{B42C9EAC-65F7-4EEE-A4E3-088AAD9EAC51}"/>
              </a:ext>
            </a:extLst>
          </p:cNvPr>
          <p:cNvSpPr txBox="1"/>
          <p:nvPr/>
        </p:nvSpPr>
        <p:spPr>
          <a:xfrm>
            <a:off x="302545" y="1414625"/>
            <a:ext cx="2651760" cy="1200329"/>
          </a:xfrm>
          <a:prstGeom prst="rect">
            <a:avLst/>
          </a:prstGeom>
          <a:noFill/>
          <a:ln>
            <a:solidFill>
              <a:schemeClr val="tx1">
                <a:lumMod val="50000"/>
                <a:lumOff val="50000"/>
              </a:schemeClr>
            </a:solidFill>
          </a:ln>
        </p:spPr>
        <p:txBody>
          <a:bodyPr wrap="squar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Cenário</a:t>
            </a:r>
            <a:r>
              <a:rPr lang="pt-BR" sz="2400">
                <a:ea typeface="Amazon Ember" panose="020B0603020204020204" pitchFamily="34" charset="0"/>
                <a:cs typeface="Amazon Ember" panose="020B0603020204020204" pitchFamily="34" charset="0"/>
              </a:rPr>
              <a:t>: Como você conecta essas cinco VPCs?</a:t>
            </a:r>
          </a:p>
        </p:txBody>
      </p:sp>
      <p:grpSp>
        <p:nvGrpSpPr>
          <p:cNvPr id="8" name="Group 7" descr="the answer is shown for the vpc 3 route table, where there is a route that directs traffic for the larger vpc network to the target gateway. &#10;&#10;the answer is shown for the transit gateway route table, where there is a separate route that directs traffic for each vpc network to the corresponding vpc attachment.">
            <a:extLst>
              <a:ext uri="{FF2B5EF4-FFF2-40B4-BE49-F238E27FC236}">
                <a16:creationId xmlns:a16="http://schemas.microsoft.com/office/drawing/2014/main" id="{392BB6D0-EE72-496E-88C9-C3104D87D459}"/>
              </a:ext>
            </a:extLst>
          </p:cNvPr>
          <p:cNvGrpSpPr/>
          <p:nvPr/>
        </p:nvGrpSpPr>
        <p:grpSpPr>
          <a:xfrm>
            <a:off x="3044540" y="1290456"/>
            <a:ext cx="5758094" cy="4949461"/>
            <a:chOff x="3044540" y="1290456"/>
            <a:chExt cx="5758094" cy="4949461"/>
          </a:xfrm>
        </p:grpSpPr>
        <p:grpSp>
          <p:nvGrpSpPr>
            <p:cNvPr id="15" name="Group 14">
              <a:extLst>
                <a:ext uri="{FF2B5EF4-FFF2-40B4-BE49-F238E27FC236}">
                  <a16:creationId xmlns:a16="http://schemas.microsoft.com/office/drawing/2014/main" id="{3A8C10A6-76AA-4A1C-85C6-5B2775F0E628}"/>
                </a:ext>
              </a:extLst>
            </p:cNvPr>
            <p:cNvGrpSpPr/>
            <p:nvPr/>
          </p:nvGrpSpPr>
          <p:grpSpPr>
            <a:xfrm>
              <a:off x="3044540" y="2601477"/>
              <a:ext cx="1828800" cy="1550907"/>
              <a:chOff x="3326088" y="2601477"/>
              <a:chExt cx="1828800" cy="1550907"/>
            </a:xfrm>
          </p:grpSpPr>
          <p:grpSp>
            <p:nvGrpSpPr>
              <p:cNvPr id="10" name="Group 9">
                <a:extLst>
                  <a:ext uri="{FF2B5EF4-FFF2-40B4-BE49-F238E27FC236}">
                    <a16:creationId xmlns:a16="http://schemas.microsoft.com/office/drawing/2014/main" id="{19277422-DAFE-49F2-9516-4D4E5C62506F}"/>
                  </a:ext>
                </a:extLst>
              </p:cNvPr>
              <p:cNvGrpSpPr/>
              <p:nvPr/>
            </p:nvGrpSpPr>
            <p:grpSpPr>
              <a:xfrm>
                <a:off x="3326088" y="2601477"/>
                <a:ext cx="1828800" cy="1188720"/>
                <a:chOff x="3316942" y="2601477"/>
                <a:chExt cx="1828800" cy="1188720"/>
              </a:xfrm>
            </p:grpSpPr>
            <p:pic>
              <p:nvPicPr>
                <p:cNvPr id="85" name="Graphic 84">
                  <a:extLst>
                    <a:ext uri="{FF2B5EF4-FFF2-40B4-BE49-F238E27FC236}">
                      <a16:creationId xmlns:a16="http://schemas.microsoft.com/office/drawing/2014/main" id="{811AD931-52D7-4EE4-AD2D-59494C0508B6}"/>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316942" y="2601477"/>
                  <a:ext cx="457200" cy="457200"/>
                </a:xfrm>
                <a:prstGeom prst="rect">
                  <a:avLst/>
                </a:prstGeom>
              </p:spPr>
            </p:pic>
            <p:sp>
              <p:nvSpPr>
                <p:cNvPr id="86" name="Rectangle 85">
                  <a:extLst>
                    <a:ext uri="{FF2B5EF4-FFF2-40B4-BE49-F238E27FC236}">
                      <a16:creationId xmlns:a16="http://schemas.microsoft.com/office/drawing/2014/main" id="{5B164B18-CF5A-46B3-998C-56AD8B2B5900}"/>
                    </a:ext>
                  </a:extLst>
                </p:cNvPr>
                <p:cNvSpPr/>
                <p:nvPr/>
              </p:nvSpPr>
              <p:spPr>
                <a:xfrm>
                  <a:off x="3316942" y="260147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2:</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89" name="Graphic 88">
                  <a:extLst>
                    <a:ext uri="{FF2B5EF4-FFF2-40B4-BE49-F238E27FC236}">
                      <a16:creationId xmlns:a16="http://schemas.microsoft.com/office/drawing/2014/main" id="{40A4F02D-1741-4156-A721-06019DA4BDCD}"/>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996392" y="3234154"/>
                  <a:ext cx="469900" cy="469900"/>
                </a:xfrm>
                <a:prstGeom prst="rect">
                  <a:avLst/>
                </a:prstGeom>
              </p:spPr>
            </p:pic>
          </p:grpSp>
          <p:sp>
            <p:nvSpPr>
              <p:cNvPr id="99" name="TextBox 98">
                <a:extLst>
                  <a:ext uri="{FF2B5EF4-FFF2-40B4-BE49-F238E27FC236}">
                    <a16:creationId xmlns:a16="http://schemas.microsoft.com/office/drawing/2014/main" id="{8100BF2F-02AE-4E9D-92C0-8050B5FAFA33}"/>
                  </a:ext>
                </a:extLst>
              </p:cNvPr>
              <p:cNvSpPr txBox="1"/>
              <p:nvPr/>
            </p:nvSpPr>
            <p:spPr>
              <a:xfrm>
                <a:off x="3587104" y="3813830"/>
                <a:ext cx="1306768"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vpc-att-2xxx</a:t>
                </a:r>
              </a:p>
            </p:txBody>
          </p:sp>
        </p:grpSp>
        <p:grpSp>
          <p:nvGrpSpPr>
            <p:cNvPr id="16" name="Group 15">
              <a:extLst>
                <a:ext uri="{FF2B5EF4-FFF2-40B4-BE49-F238E27FC236}">
                  <a16:creationId xmlns:a16="http://schemas.microsoft.com/office/drawing/2014/main" id="{050E3CA8-B07B-4308-8F16-53B62F873AE3}"/>
                </a:ext>
              </a:extLst>
            </p:cNvPr>
            <p:cNvGrpSpPr/>
            <p:nvPr/>
          </p:nvGrpSpPr>
          <p:grpSpPr>
            <a:xfrm>
              <a:off x="3044540" y="4700607"/>
              <a:ext cx="1828800" cy="1538477"/>
              <a:chOff x="3745580" y="5167630"/>
              <a:chExt cx="1828800" cy="1538477"/>
            </a:xfrm>
          </p:grpSpPr>
          <p:grpSp>
            <p:nvGrpSpPr>
              <p:cNvPr id="11" name="Group 10">
                <a:extLst>
                  <a:ext uri="{FF2B5EF4-FFF2-40B4-BE49-F238E27FC236}">
                    <a16:creationId xmlns:a16="http://schemas.microsoft.com/office/drawing/2014/main" id="{C6F78007-41B4-45CF-9EBD-F68A28846E18}"/>
                  </a:ext>
                </a:extLst>
              </p:cNvPr>
              <p:cNvGrpSpPr/>
              <p:nvPr/>
            </p:nvGrpSpPr>
            <p:grpSpPr>
              <a:xfrm>
                <a:off x="3745580" y="5167630"/>
                <a:ext cx="1828800" cy="1188720"/>
                <a:chOff x="3736434" y="5167630"/>
                <a:chExt cx="1828800" cy="1188720"/>
              </a:xfrm>
            </p:grpSpPr>
            <p:pic>
              <p:nvPicPr>
                <p:cNvPr id="92" name="Graphic 91">
                  <a:extLst>
                    <a:ext uri="{FF2B5EF4-FFF2-40B4-BE49-F238E27FC236}">
                      <a16:creationId xmlns:a16="http://schemas.microsoft.com/office/drawing/2014/main" id="{A45BAE67-36D0-453E-A19B-A2925338BC8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736434" y="5167630"/>
                  <a:ext cx="457200" cy="457200"/>
                </a:xfrm>
                <a:prstGeom prst="rect">
                  <a:avLst/>
                </a:prstGeom>
              </p:spPr>
            </p:pic>
            <p:sp>
              <p:nvSpPr>
                <p:cNvPr id="93" name="Rectangle 92">
                  <a:extLst>
                    <a:ext uri="{FF2B5EF4-FFF2-40B4-BE49-F238E27FC236}">
                      <a16:creationId xmlns:a16="http://schemas.microsoft.com/office/drawing/2014/main" id="{0C502FB4-0A84-4F94-AC6B-C65AD796807E}"/>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3:</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96" name="Graphic 95">
                  <a:extLst>
                    <a:ext uri="{FF2B5EF4-FFF2-40B4-BE49-F238E27FC236}">
                      <a16:creationId xmlns:a16="http://schemas.microsoft.com/office/drawing/2014/main" id="{E2B47842-DDF9-476F-B040-C385FA4BC043}"/>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415884" y="5816182"/>
                  <a:ext cx="469900" cy="469900"/>
                </a:xfrm>
                <a:prstGeom prst="rect">
                  <a:avLst/>
                </a:prstGeom>
              </p:spPr>
            </p:pic>
          </p:grpSp>
          <p:sp>
            <p:nvSpPr>
              <p:cNvPr id="100" name="TextBox 99">
                <a:extLst>
                  <a:ext uri="{FF2B5EF4-FFF2-40B4-BE49-F238E27FC236}">
                    <a16:creationId xmlns:a16="http://schemas.microsoft.com/office/drawing/2014/main" id="{F14BA033-52C6-4391-A906-1136781FD7C5}"/>
                  </a:ext>
                </a:extLst>
              </p:cNvPr>
              <p:cNvSpPr txBox="1"/>
              <p:nvPr/>
            </p:nvSpPr>
            <p:spPr>
              <a:xfrm>
                <a:off x="4006596" y="6367553"/>
                <a:ext cx="1306768"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vpc-att-3xxx</a:t>
                </a:r>
              </a:p>
            </p:txBody>
          </p:sp>
        </p:grpSp>
        <p:grpSp>
          <p:nvGrpSpPr>
            <p:cNvPr id="19" name="Group 18">
              <a:extLst>
                <a:ext uri="{FF2B5EF4-FFF2-40B4-BE49-F238E27FC236}">
                  <a16:creationId xmlns:a16="http://schemas.microsoft.com/office/drawing/2014/main" id="{B7BC5B6C-578F-4FC5-BA2E-6998CD039075}"/>
                </a:ext>
              </a:extLst>
            </p:cNvPr>
            <p:cNvGrpSpPr/>
            <p:nvPr/>
          </p:nvGrpSpPr>
          <p:grpSpPr>
            <a:xfrm>
              <a:off x="5273371" y="3151364"/>
              <a:ext cx="1306768" cy="1765904"/>
              <a:chOff x="5946365" y="3352800"/>
              <a:chExt cx="1306768" cy="1765904"/>
            </a:xfrm>
          </p:grpSpPr>
          <p:pic>
            <p:nvPicPr>
              <p:cNvPr id="46" name="Graphic 45">
                <a:extLst>
                  <a:ext uri="{FF2B5EF4-FFF2-40B4-BE49-F238E27FC236}">
                    <a16:creationId xmlns:a16="http://schemas.microsoft.com/office/drawing/2014/main" id="{72868762-638E-4DCA-8C8E-24F7B4D1E710}"/>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233988" y="3352800"/>
                <a:ext cx="731520" cy="731520"/>
              </a:xfrm>
              <a:prstGeom prst="rect">
                <a:avLst/>
              </a:prstGeom>
            </p:spPr>
          </p:pic>
          <p:sp>
            <p:nvSpPr>
              <p:cNvPr id="7" name="TextBox 6">
                <a:extLst>
                  <a:ext uri="{FF2B5EF4-FFF2-40B4-BE49-F238E27FC236}">
                    <a16:creationId xmlns:a16="http://schemas.microsoft.com/office/drawing/2014/main" id="{9A1DA266-30CB-4C38-921F-F70F6171E045}"/>
                  </a:ext>
                </a:extLst>
              </p:cNvPr>
              <p:cNvSpPr txBox="1"/>
              <p:nvPr/>
            </p:nvSpPr>
            <p:spPr>
              <a:xfrm>
                <a:off x="5946365" y="4287707"/>
                <a:ext cx="1306768" cy="830997"/>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AWS Transit Gateway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tgw-xxx</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7" name="Group 16">
              <a:extLst>
                <a:ext uri="{FF2B5EF4-FFF2-40B4-BE49-F238E27FC236}">
                  <a16:creationId xmlns:a16="http://schemas.microsoft.com/office/drawing/2014/main" id="{FD23F3BC-8AEB-43A2-8331-F9156D6B5C91}"/>
                </a:ext>
              </a:extLst>
            </p:cNvPr>
            <p:cNvGrpSpPr/>
            <p:nvPr/>
          </p:nvGrpSpPr>
          <p:grpSpPr>
            <a:xfrm>
              <a:off x="6973834" y="2601477"/>
              <a:ext cx="1828800" cy="1554550"/>
              <a:chOff x="9027405" y="2601477"/>
              <a:chExt cx="1828800" cy="1554550"/>
            </a:xfrm>
          </p:grpSpPr>
          <p:grpSp>
            <p:nvGrpSpPr>
              <p:cNvPr id="12" name="Group 11">
                <a:extLst>
                  <a:ext uri="{FF2B5EF4-FFF2-40B4-BE49-F238E27FC236}">
                    <a16:creationId xmlns:a16="http://schemas.microsoft.com/office/drawing/2014/main" id="{0CFF0525-36DD-4C4C-8FAD-6001647EB51B}"/>
                  </a:ext>
                </a:extLst>
              </p:cNvPr>
              <p:cNvGrpSpPr/>
              <p:nvPr/>
            </p:nvGrpSpPr>
            <p:grpSpPr>
              <a:xfrm>
                <a:off x="9027405" y="2601477"/>
                <a:ext cx="1828800" cy="1188720"/>
                <a:chOff x="9027405" y="2601477"/>
                <a:chExt cx="1828800" cy="1188720"/>
              </a:xfrm>
            </p:grpSpPr>
            <p:pic>
              <p:nvPicPr>
                <p:cNvPr id="55" name="Graphic 54">
                  <a:extLst>
                    <a:ext uri="{FF2B5EF4-FFF2-40B4-BE49-F238E27FC236}">
                      <a16:creationId xmlns:a16="http://schemas.microsoft.com/office/drawing/2014/main" id="{020FF9B1-115A-4D8F-B799-FEEA6DB529F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027405" y="2601477"/>
                  <a:ext cx="457200" cy="457200"/>
                </a:xfrm>
                <a:prstGeom prst="rect">
                  <a:avLst/>
                </a:prstGeom>
              </p:spPr>
            </p:pic>
            <p:sp>
              <p:nvSpPr>
                <p:cNvPr id="57" name="Rectangle 56">
                  <a:extLst>
                    <a:ext uri="{FF2B5EF4-FFF2-40B4-BE49-F238E27FC236}">
                      <a16:creationId xmlns:a16="http://schemas.microsoft.com/office/drawing/2014/main" id="{A66B22EB-D5D6-41B6-8570-540CCCC8BD0B}"/>
                    </a:ext>
                  </a:extLst>
                </p:cNvPr>
                <p:cNvSpPr/>
                <p:nvPr/>
              </p:nvSpPr>
              <p:spPr>
                <a:xfrm>
                  <a:off x="9027405" y="260147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4:</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10.4.0.0/16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60" name="Graphic 59">
                  <a:extLst>
                    <a:ext uri="{FF2B5EF4-FFF2-40B4-BE49-F238E27FC236}">
                      <a16:creationId xmlns:a16="http://schemas.microsoft.com/office/drawing/2014/main" id="{782A8B4E-B08C-4BE1-842B-90144F25F546}"/>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706855" y="3231342"/>
                  <a:ext cx="469900" cy="469900"/>
                </a:xfrm>
                <a:prstGeom prst="rect">
                  <a:avLst/>
                </a:prstGeom>
              </p:spPr>
            </p:pic>
          </p:grpSp>
          <p:sp>
            <p:nvSpPr>
              <p:cNvPr id="64" name="TextBox 63">
                <a:extLst>
                  <a:ext uri="{FF2B5EF4-FFF2-40B4-BE49-F238E27FC236}">
                    <a16:creationId xmlns:a16="http://schemas.microsoft.com/office/drawing/2014/main" id="{7FF9660F-AF41-4C8F-BF13-7E8DF56C990C}"/>
                  </a:ext>
                </a:extLst>
              </p:cNvPr>
              <p:cNvSpPr txBox="1"/>
              <p:nvPr/>
            </p:nvSpPr>
            <p:spPr>
              <a:xfrm>
                <a:off x="9288421" y="3817473"/>
                <a:ext cx="1306768"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vpc-att-4xxx</a:t>
                </a:r>
              </a:p>
            </p:txBody>
          </p:sp>
        </p:grpSp>
        <p:grpSp>
          <p:nvGrpSpPr>
            <p:cNvPr id="18" name="Group 17">
              <a:extLst>
                <a:ext uri="{FF2B5EF4-FFF2-40B4-BE49-F238E27FC236}">
                  <a16:creationId xmlns:a16="http://schemas.microsoft.com/office/drawing/2014/main" id="{FFEA1F41-A689-4D81-A1EA-07C7F78B35FD}"/>
                </a:ext>
              </a:extLst>
            </p:cNvPr>
            <p:cNvGrpSpPr/>
            <p:nvPr/>
          </p:nvGrpSpPr>
          <p:grpSpPr>
            <a:xfrm>
              <a:off x="6973834" y="4700607"/>
              <a:ext cx="1828800" cy="1539310"/>
              <a:chOff x="8974104" y="4700607"/>
              <a:chExt cx="1828800" cy="1539310"/>
            </a:xfrm>
          </p:grpSpPr>
          <p:grpSp>
            <p:nvGrpSpPr>
              <p:cNvPr id="13" name="Group 12">
                <a:extLst>
                  <a:ext uri="{FF2B5EF4-FFF2-40B4-BE49-F238E27FC236}">
                    <a16:creationId xmlns:a16="http://schemas.microsoft.com/office/drawing/2014/main" id="{6228F009-3421-4273-979B-8772AEC05C9F}"/>
                  </a:ext>
                </a:extLst>
              </p:cNvPr>
              <p:cNvGrpSpPr/>
              <p:nvPr/>
            </p:nvGrpSpPr>
            <p:grpSpPr>
              <a:xfrm>
                <a:off x="8974104" y="4700607"/>
                <a:ext cx="1828800" cy="1188720"/>
                <a:chOff x="8974104" y="4700607"/>
                <a:chExt cx="1828800" cy="1188720"/>
              </a:xfrm>
            </p:grpSpPr>
            <p:pic>
              <p:nvPicPr>
                <p:cNvPr id="66" name="Graphic 65">
                  <a:extLst>
                    <a:ext uri="{FF2B5EF4-FFF2-40B4-BE49-F238E27FC236}">
                      <a16:creationId xmlns:a16="http://schemas.microsoft.com/office/drawing/2014/main" id="{50CFC2A2-877F-4907-A773-20EEAE53266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974104" y="4700607"/>
                  <a:ext cx="457200" cy="457200"/>
                </a:xfrm>
                <a:prstGeom prst="rect">
                  <a:avLst/>
                </a:prstGeom>
              </p:spPr>
            </p:pic>
            <p:sp>
              <p:nvSpPr>
                <p:cNvPr id="67" name="Rectangle 66">
                  <a:extLst>
                    <a:ext uri="{FF2B5EF4-FFF2-40B4-BE49-F238E27FC236}">
                      <a16:creationId xmlns:a16="http://schemas.microsoft.com/office/drawing/2014/main" id="{E4A4423B-8AE0-448F-B223-1A1A19086B62}"/>
                    </a:ext>
                  </a:extLst>
                </p:cNvPr>
                <p:cNvSpPr/>
                <p:nvPr/>
              </p:nvSpPr>
              <p:spPr>
                <a:xfrm>
                  <a:off x="8974104" y="470060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5:</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10.5.0.0/16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70" name="Graphic 69">
                  <a:extLst>
                    <a:ext uri="{FF2B5EF4-FFF2-40B4-BE49-F238E27FC236}">
                      <a16:creationId xmlns:a16="http://schemas.microsoft.com/office/drawing/2014/main" id="{6F8BA509-4AFC-4859-9760-BDA6ADD391FB}"/>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653554" y="5330472"/>
                  <a:ext cx="469900" cy="469900"/>
                </a:xfrm>
                <a:prstGeom prst="rect">
                  <a:avLst/>
                </a:prstGeom>
              </p:spPr>
            </p:pic>
          </p:grpSp>
          <p:sp>
            <p:nvSpPr>
              <p:cNvPr id="74" name="TextBox 73">
                <a:extLst>
                  <a:ext uri="{FF2B5EF4-FFF2-40B4-BE49-F238E27FC236}">
                    <a16:creationId xmlns:a16="http://schemas.microsoft.com/office/drawing/2014/main" id="{D9F056DD-8F30-4607-9675-95C462FE549B}"/>
                  </a:ext>
                </a:extLst>
              </p:cNvPr>
              <p:cNvSpPr txBox="1"/>
              <p:nvPr/>
            </p:nvSpPr>
            <p:spPr>
              <a:xfrm>
                <a:off x="9235120" y="5901363"/>
                <a:ext cx="1306768" cy="338554"/>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vpc-att-5xxx</a:t>
                </a:r>
              </a:p>
            </p:txBody>
          </p:sp>
        </p:grpSp>
        <p:cxnSp>
          <p:nvCxnSpPr>
            <p:cNvPr id="21" name="Straight Connector 20">
              <a:extLst>
                <a:ext uri="{FF2B5EF4-FFF2-40B4-BE49-F238E27FC236}">
                  <a16:creationId xmlns:a16="http://schemas.microsoft.com/office/drawing/2014/main" id="{7859F1CF-ECAE-4EA6-BAE2-BBBB2840E64A}"/>
                </a:ext>
              </a:extLst>
            </p:cNvPr>
            <p:cNvCxnSpPr>
              <a:stCxn id="89" idx="3"/>
              <a:endCxn id="46" idx="1"/>
            </p:cNvCxnSpPr>
            <p:nvPr/>
          </p:nvCxnSpPr>
          <p:spPr>
            <a:xfrm>
              <a:off x="4193890" y="3469104"/>
              <a:ext cx="1367104" cy="4802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C48B4B-E39D-4F89-818F-B12C4B0F9E12}"/>
                </a:ext>
              </a:extLst>
            </p:cNvPr>
            <p:cNvCxnSpPr>
              <a:cxnSpLocks/>
              <a:stCxn id="96" idx="3"/>
            </p:cNvCxnSpPr>
            <p:nvPr/>
          </p:nvCxnSpPr>
          <p:spPr>
            <a:xfrm flipV="1">
              <a:off x="4193890" y="3906517"/>
              <a:ext cx="1373687" cy="167759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8EC6007-4353-44B8-BB67-516078E0AFFB}"/>
                </a:ext>
              </a:extLst>
            </p:cNvPr>
            <p:cNvCxnSpPr>
              <a:stCxn id="82" idx="2"/>
              <a:endCxn id="46" idx="0"/>
            </p:cNvCxnSpPr>
            <p:nvPr/>
          </p:nvCxnSpPr>
          <p:spPr>
            <a:xfrm>
              <a:off x="5926754" y="2390221"/>
              <a:ext cx="0" cy="76114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454645-C72D-46B2-AEE9-5F4ABB6969F7}"/>
                </a:ext>
              </a:extLst>
            </p:cNvPr>
            <p:cNvCxnSpPr>
              <a:stCxn id="46" idx="3"/>
              <a:endCxn id="60" idx="1"/>
            </p:cNvCxnSpPr>
            <p:nvPr/>
          </p:nvCxnSpPr>
          <p:spPr>
            <a:xfrm flipV="1">
              <a:off x="6292514" y="3466292"/>
              <a:ext cx="1360770" cy="5083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CFCEDAF-AC3D-47D2-996A-F3D6F33B04BF}"/>
                </a:ext>
              </a:extLst>
            </p:cNvPr>
            <p:cNvCxnSpPr>
              <a:cxnSpLocks/>
              <a:endCxn id="70" idx="1"/>
            </p:cNvCxnSpPr>
            <p:nvPr/>
          </p:nvCxnSpPr>
          <p:spPr>
            <a:xfrm>
              <a:off x="6292514" y="3882884"/>
              <a:ext cx="1360770" cy="168253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1068C62-DE0C-416A-8B83-631DF3627DCA}"/>
                </a:ext>
              </a:extLst>
            </p:cNvPr>
            <p:cNvGrpSpPr/>
            <p:nvPr/>
          </p:nvGrpSpPr>
          <p:grpSpPr>
            <a:xfrm>
              <a:off x="5012354" y="1290456"/>
              <a:ext cx="1828800" cy="1541850"/>
              <a:chOff x="5685348" y="1290456"/>
              <a:chExt cx="1828800" cy="1541850"/>
            </a:xfrm>
          </p:grpSpPr>
          <p:grpSp>
            <p:nvGrpSpPr>
              <p:cNvPr id="9" name="Group 8">
                <a:extLst>
                  <a:ext uri="{FF2B5EF4-FFF2-40B4-BE49-F238E27FC236}">
                    <a16:creationId xmlns:a16="http://schemas.microsoft.com/office/drawing/2014/main" id="{67FEFDCD-CE73-4F0F-B6D5-DDCF26B786F8}"/>
                  </a:ext>
                </a:extLst>
              </p:cNvPr>
              <p:cNvGrpSpPr/>
              <p:nvPr/>
            </p:nvGrpSpPr>
            <p:grpSpPr>
              <a:xfrm>
                <a:off x="5685348" y="1290456"/>
                <a:ext cx="1828800" cy="1188720"/>
                <a:chOff x="5685348" y="1290456"/>
                <a:chExt cx="1828800" cy="1188720"/>
              </a:xfrm>
            </p:grpSpPr>
            <p:pic>
              <p:nvPicPr>
                <p:cNvPr id="78" name="Graphic 77">
                  <a:extLst>
                    <a:ext uri="{FF2B5EF4-FFF2-40B4-BE49-F238E27FC236}">
                      <a16:creationId xmlns:a16="http://schemas.microsoft.com/office/drawing/2014/main" id="{9DEA669A-D40C-4DC5-B971-1B2CC6C4CD9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685348" y="1290456"/>
                  <a:ext cx="457200" cy="457200"/>
                </a:xfrm>
                <a:prstGeom prst="rect">
                  <a:avLst/>
                </a:prstGeom>
              </p:spPr>
            </p:pic>
            <p:sp>
              <p:nvSpPr>
                <p:cNvPr id="79" name="Rectangle 78">
                  <a:extLst>
                    <a:ext uri="{FF2B5EF4-FFF2-40B4-BE49-F238E27FC236}">
                      <a16:creationId xmlns:a16="http://schemas.microsoft.com/office/drawing/2014/main" id="{D1F56F3A-A4CC-4EEA-BAA7-7E799BBEB8E7}"/>
                    </a:ext>
                  </a:extLst>
                </p:cNvPr>
                <p:cNvSpPr/>
                <p:nvPr/>
              </p:nvSpPr>
              <p:spPr>
                <a:xfrm>
                  <a:off x="5685348" y="1290456"/>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82" name="Graphic 81">
                  <a:extLst>
                    <a:ext uri="{FF2B5EF4-FFF2-40B4-BE49-F238E27FC236}">
                      <a16:creationId xmlns:a16="http://schemas.microsoft.com/office/drawing/2014/main" id="{F6F3818D-1961-4B29-8A43-95B6CD2AB9D9}"/>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364798" y="1920321"/>
                  <a:ext cx="469900" cy="469900"/>
                </a:xfrm>
                <a:prstGeom prst="rect">
                  <a:avLst/>
                </a:prstGeom>
              </p:spPr>
            </p:pic>
          </p:grpSp>
          <p:sp>
            <p:nvSpPr>
              <p:cNvPr id="98" name="TextBox 97">
                <a:extLst>
                  <a:ext uri="{FF2B5EF4-FFF2-40B4-BE49-F238E27FC236}">
                    <a16:creationId xmlns:a16="http://schemas.microsoft.com/office/drawing/2014/main" id="{7EDE6E97-EFEB-4D21-B63D-B0F3760A59B4}"/>
                  </a:ext>
                </a:extLst>
              </p:cNvPr>
              <p:cNvSpPr txBox="1"/>
              <p:nvPr/>
            </p:nvSpPr>
            <p:spPr>
              <a:xfrm>
                <a:off x="5946364" y="2493752"/>
                <a:ext cx="1306768" cy="338554"/>
              </a:xfrm>
              <a:prstGeom prst="rect">
                <a:avLst/>
              </a:prstGeom>
              <a:solidFill>
                <a:schemeClr val="bg1"/>
              </a:solidFill>
            </p:spPr>
            <p:txBody>
              <a:bodyPr wrap="none" rtlCol="0">
                <a:spAutoFit/>
              </a:bodyPr>
              <a:lstStyle/>
              <a:p>
                <a:pPr rtl="0"/>
                <a:r>
                  <a:rPr lang="pt-BR" sz="1600">
                    <a:ea typeface="Amazon Ember Light" panose="020B0403020204020204" pitchFamily="34" charset="0"/>
                    <a:cs typeface="Amazon Ember Light" panose="020B0403020204020204" pitchFamily="34" charset="0"/>
                  </a:rPr>
                  <a:t>vpc-att-1xxx</a:t>
                </a:r>
              </a:p>
            </p:txBody>
          </p:sp>
        </p:grpSp>
      </p:grpSp>
      <p:sp>
        <p:nvSpPr>
          <p:cNvPr id="43" name="TextBox 42">
            <a:extLst>
              <a:ext uri="{FF2B5EF4-FFF2-40B4-BE49-F238E27FC236}">
                <a16:creationId xmlns:a16="http://schemas.microsoft.com/office/drawing/2014/main" id="{C7C4E4AD-978B-4FAB-85B0-0F6A55BA3CEA}"/>
              </a:ext>
            </a:extLst>
          </p:cNvPr>
          <p:cNvSpPr txBox="1"/>
          <p:nvPr/>
        </p:nvSpPr>
        <p:spPr>
          <a:xfrm>
            <a:off x="27054" y="3257259"/>
            <a:ext cx="2722220"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VPC </a:t>
            </a:r>
            <a:r>
              <a:rPr lang="pt-BR" dirty="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graphicFrame>
        <p:nvGraphicFramePr>
          <p:cNvPr id="51" name="Table 50">
            <a:extLst>
              <a:ext uri="{FF2B5EF4-FFF2-40B4-BE49-F238E27FC236}">
                <a16:creationId xmlns:a16="http://schemas.microsoft.com/office/drawing/2014/main" id="{DD380C08-F32E-4EC5-91F9-E97A74496378}"/>
              </a:ext>
            </a:extLst>
          </p:cNvPr>
          <p:cNvGraphicFramePr>
            <a:graphicFrameLocks noGrp="1"/>
          </p:cNvGraphicFramePr>
          <p:nvPr>
            <p:extLst>
              <p:ext uri="{D42A27DB-BD31-4B8C-83A1-F6EECF244321}">
                <p14:modId xmlns:p14="http://schemas.microsoft.com/office/powerpoint/2010/main" val="1942720449"/>
              </p:ext>
            </p:extLst>
          </p:nvPr>
        </p:nvGraphicFramePr>
        <p:xfrm>
          <a:off x="107713" y="3661019"/>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a:t>
                      </a:r>
                      <a:r>
                        <a:rPr lang="pt-BR" sz="1800" b="0" i="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3</a:t>
                      </a: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.0.0/16</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local</a:t>
                      </a:r>
                      <a:endPar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pPr rtl="0"/>
                      <a:r>
                        <a:rPr lang="pt-BR" sz="1800" b="0" i="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40" name="TextBox 39">
            <a:extLst>
              <a:ext uri="{FF2B5EF4-FFF2-40B4-BE49-F238E27FC236}">
                <a16:creationId xmlns:a16="http://schemas.microsoft.com/office/drawing/2014/main" id="{2F3B0BF5-DC74-47B5-AF81-CCDE1DA89E15}"/>
              </a:ext>
            </a:extLst>
          </p:cNvPr>
          <p:cNvSpPr txBox="1"/>
          <p:nvPr/>
        </p:nvSpPr>
        <p:spPr>
          <a:xfrm>
            <a:off x="9406412" y="2672436"/>
            <a:ext cx="2366488" cy="646331"/>
          </a:xfrm>
          <a:prstGeom prst="rect">
            <a:avLst/>
          </a:prstGeom>
          <a:solidFill>
            <a:schemeClr val="bg1"/>
          </a:solid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Tabela de rotas do gateway de trânsito</a:t>
            </a:r>
          </a:p>
        </p:txBody>
      </p:sp>
      <p:graphicFrame>
        <p:nvGraphicFramePr>
          <p:cNvPr id="58" name="Table 57">
            <a:extLst>
              <a:ext uri="{FF2B5EF4-FFF2-40B4-BE49-F238E27FC236}">
                <a16:creationId xmlns:a16="http://schemas.microsoft.com/office/drawing/2014/main" id="{1AC5673C-52D9-4A94-86BB-7EC66AA2A518}"/>
              </a:ext>
            </a:extLst>
          </p:cNvPr>
          <p:cNvGraphicFramePr>
            <a:graphicFrameLocks noGrp="1"/>
          </p:cNvGraphicFramePr>
          <p:nvPr>
            <p:extLst>
              <p:ext uri="{D42A27DB-BD31-4B8C-83A1-F6EECF244321}">
                <p14:modId xmlns:p14="http://schemas.microsoft.com/office/powerpoint/2010/main" val="3383072800"/>
              </p:ext>
            </p:extLst>
          </p:nvPr>
        </p:nvGraphicFramePr>
        <p:xfrm>
          <a:off x="9026971" y="3331037"/>
          <a:ext cx="3125368" cy="2194560"/>
        </p:xfrm>
        <a:graphic>
          <a:graphicData uri="http://schemas.openxmlformats.org/drawingml/2006/table">
            <a:tbl>
              <a:tblPr firstRow="1" bandRow="1">
                <a:tableStyleId>{1FECB4D8-DB02-4DC6-A0A2-4F2EBAE1DC90}</a:tableStyleId>
              </a:tblPr>
              <a:tblGrid>
                <a:gridCol w="1486218">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163303">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tc>
                  <a:txBody>
                    <a:bodyPr/>
                    <a:lstStyle/>
                    <a:p>
                      <a:pPr rtl="0"/>
                      <a:r>
                        <a:rPr lang="pt-BR" sz="18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5"/>
                    </a:solidFill>
                  </a:tcPr>
                </a:tc>
                <a:extLst>
                  <a:ext uri="{0D108BD9-81ED-4DB2-BD59-A6C34878D82A}">
                    <a16:rowId xmlns:a16="http://schemas.microsoft.com/office/drawing/2014/main" val="10000"/>
                  </a:ext>
                </a:extLst>
              </a:tr>
              <a:tr h="163303">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10.1.0.0/16</a:t>
                      </a:r>
                    </a:p>
                  </a:txBody>
                  <a:tcPr anchor="ctr">
                    <a:solidFill>
                      <a:schemeClr val="bg1">
                        <a:lumMod val="95000"/>
                      </a:schemeClr>
                    </a:solidFill>
                  </a:tcPr>
                </a:tc>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vpc-att-1xxx</a:t>
                      </a:r>
                    </a:p>
                  </a:txBody>
                  <a:tcPr anchor="ctr">
                    <a:solidFill>
                      <a:schemeClr val="bg1">
                        <a:lumMod val="95000"/>
                      </a:schemeClr>
                    </a:solidFill>
                  </a:tcPr>
                </a:tc>
                <a:extLst>
                  <a:ext uri="{0D108BD9-81ED-4DB2-BD59-A6C34878D82A}">
                    <a16:rowId xmlns:a16="http://schemas.microsoft.com/office/drawing/2014/main" val="10001"/>
                  </a:ext>
                </a:extLst>
              </a:tr>
              <a:tr h="218566">
                <a:tc>
                  <a:txBody>
                    <a:bodyPr/>
                    <a:lstStyle/>
                    <a:p>
                      <a:pPr rtl="0"/>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10.2.0.0/16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vpc-att-2xxx</a:t>
                      </a:r>
                    </a:p>
                  </a:txBody>
                  <a:tcPr anchor="ctr">
                    <a:solidFill>
                      <a:schemeClr val="bg1">
                        <a:lumMod val="95000"/>
                      </a:schemeClr>
                    </a:solidFill>
                  </a:tcPr>
                </a:tc>
                <a:extLst>
                  <a:ext uri="{0D108BD9-81ED-4DB2-BD59-A6C34878D82A}">
                    <a16:rowId xmlns:a16="http://schemas.microsoft.com/office/drawing/2014/main" val="3106507668"/>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10.3.0.0/16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vpc-att-3xxx</a:t>
                      </a:r>
                    </a:p>
                  </a:txBody>
                  <a:tcPr anchor="ctr">
                    <a:solidFill>
                      <a:schemeClr val="bg1">
                        <a:lumMod val="95000"/>
                      </a:schemeClr>
                    </a:solidFill>
                  </a:tcPr>
                </a:tc>
                <a:extLst>
                  <a:ext uri="{0D108BD9-81ED-4DB2-BD59-A6C34878D82A}">
                    <a16:rowId xmlns:a16="http://schemas.microsoft.com/office/drawing/2014/main" val="1382651143"/>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10.4.0.0/16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vpc-att-4xxx</a:t>
                      </a:r>
                    </a:p>
                  </a:txBody>
                  <a:tcPr anchor="ctr">
                    <a:solidFill>
                      <a:schemeClr val="bg1">
                        <a:lumMod val="95000"/>
                      </a:schemeClr>
                    </a:solidFill>
                  </a:tcPr>
                </a:tc>
                <a:extLst>
                  <a:ext uri="{0D108BD9-81ED-4DB2-BD59-A6C34878D82A}">
                    <a16:rowId xmlns:a16="http://schemas.microsoft.com/office/drawing/2014/main" val="2515851503"/>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10.5.0.0/16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pt-BR" sz="1800" b="0" i="0">
                          <a:latin typeface="Amazon Ember Light" panose="020B0403020204020204" pitchFamily="34" charset="0"/>
                          <a:ea typeface="Amazon Ember Light" panose="020B0403020204020204" pitchFamily="34" charset="0"/>
                          <a:cs typeface="Amazon Ember Light" panose="020B0403020204020204" pitchFamily="34" charset="0"/>
                        </a:rPr>
                        <a:t>vpc-att-5xxx</a:t>
                      </a:r>
                    </a:p>
                  </a:txBody>
                  <a:tcPr anchor="ctr">
                    <a:solidFill>
                      <a:schemeClr val="bg1">
                        <a:lumMod val="95000"/>
                      </a:schemeClr>
                    </a:solidFill>
                  </a:tcPr>
                </a:tc>
                <a:extLst>
                  <a:ext uri="{0D108BD9-81ED-4DB2-BD59-A6C34878D82A}">
                    <a16:rowId xmlns:a16="http://schemas.microsoft.com/office/drawing/2014/main" val="2295501960"/>
                  </a:ext>
                </a:extLst>
              </a:tr>
            </a:tbl>
          </a:graphicData>
        </a:graphic>
      </p:graphicFrame>
    </p:spTree>
    <p:custDataLst>
      <p:tags r:id="rId1"/>
    </p:custDataLst>
    <p:extLst>
      <p:ext uri="{BB962C8B-B14F-4D97-AF65-F5344CB8AC3E}">
        <p14:creationId xmlns:p14="http://schemas.microsoft.com/office/powerpoint/2010/main" val="1248644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5</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a:latin typeface="+mn-lt"/>
              </a:rPr>
              <a:t>O AWS Transit Gateway permite conectar as VPCs e redes on-premises a um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único gateway</a:t>
            </a:r>
            <a:r>
              <a:rPr lang="pt-BR">
                <a:latin typeface="+mn-lt"/>
              </a:rPr>
              <a:t> (chamado de gateway de trânsito)</a:t>
            </a:r>
          </a:p>
          <a:p>
            <a:pPr rtl="0"/>
            <a:r>
              <a:rPr lang="pt-BR">
                <a:latin typeface="+mn-lt"/>
              </a:rPr>
              <a:t>O AWS Transit Gateway usa um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modelo hub-and-spoke</a:t>
            </a:r>
            <a:r>
              <a:rPr lang="pt-BR">
                <a:latin typeface="+mn-lt"/>
              </a:rPr>
              <a:t> para simplificar o gerenciamento de VPC e reduzir os custos operacionais</a:t>
            </a:r>
          </a:p>
          <a:p>
            <a:pPr rtl="0"/>
            <a:endParaRPr lang="en-US" dirty="0">
              <a:latin typeface="+mn-lt"/>
            </a:endParaRPr>
          </a:p>
        </p:txBody>
      </p:sp>
    </p:spTree>
    <p:custDataLst>
      <p:tags r:id="rId1"/>
    </p:custDataLst>
    <p:extLst>
      <p:ext uri="{BB962C8B-B14F-4D97-AF65-F5344CB8AC3E}">
        <p14:creationId xmlns:p14="http://schemas.microsoft.com/office/powerpoint/2010/main" val="3660587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a:t>Módulo 7: Conectar redes</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a:xfrm>
            <a:off x="419100" y="3191940"/>
            <a:ext cx="11353800" cy="1049860"/>
          </a:xfrm>
        </p:spPr>
        <p:txBody>
          <a:bodyPr rtlCol="0"/>
          <a:lstStyle/>
          <a:p>
            <a:pPr rtl="0"/>
            <a:r>
              <a:rPr lang="pt-BR" sz="4000" dirty="0"/>
              <a:t>Seção 6: Conectar sua VPC a serviços da </a:t>
            </a:r>
            <a:r>
              <a:rPr lang="pt-BR" sz="4000" dirty="0" smtClean="0"/>
              <a:t/>
            </a:r>
            <a:br>
              <a:rPr lang="pt-BR" sz="4000" dirty="0" smtClean="0"/>
            </a:br>
            <a:r>
              <a:rPr lang="pt-BR" sz="4000" dirty="0" smtClean="0"/>
              <a:t>AWS </a:t>
            </a:r>
            <a:r>
              <a:rPr lang="pt-BR" sz="4000" dirty="0"/>
              <a:t>compatíveis</a:t>
            </a:r>
          </a:p>
        </p:txBody>
      </p:sp>
    </p:spTree>
    <p:custDataLst>
      <p:tags r:id="rId1"/>
    </p:custDataLst>
    <p:extLst>
      <p:ext uri="{BB962C8B-B14F-4D97-AF65-F5344CB8AC3E}">
        <p14:creationId xmlns:p14="http://schemas.microsoft.com/office/powerpoint/2010/main" val="3516195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2F753-5743-3C4F-A5EF-3F803A1C73D5}"/>
              </a:ext>
            </a:extLst>
          </p:cNvPr>
          <p:cNvSpPr>
            <a:spLocks noGrp="1"/>
          </p:cNvSpPr>
          <p:nvPr>
            <p:ph type="title"/>
          </p:nvPr>
        </p:nvSpPr>
        <p:spPr/>
        <p:txBody>
          <a:bodyPr rtlCol="0"/>
          <a:lstStyle/>
          <a:p>
            <a:pPr rtl="0"/>
            <a:r>
              <a:rPr lang="pt-BR"/>
              <a:t>VPC endpoints</a:t>
            </a:r>
            <a:endParaRPr lang="en-US" dirty="0"/>
          </a:p>
        </p:txBody>
      </p:sp>
      <p:sp>
        <p:nvSpPr>
          <p:cNvPr id="3" name="Content Placeholder 2">
            <a:extLst>
              <a:ext uri="{FF2B5EF4-FFF2-40B4-BE49-F238E27FC236}">
                <a16:creationId xmlns:a16="http://schemas.microsoft.com/office/drawing/2014/main" id="{E35A5F58-3329-9144-BCB2-8A4CAB304EA3}"/>
              </a:ext>
            </a:extLst>
          </p:cNvPr>
          <p:cNvSpPr>
            <a:spLocks noGrp="1"/>
          </p:cNvSpPr>
          <p:nvPr>
            <p:ph idx="1"/>
          </p:nvPr>
        </p:nvSpPr>
        <p:spPr>
          <a:xfrm>
            <a:off x="419100" y="1528175"/>
            <a:ext cx="9207979" cy="4648788"/>
          </a:xfrm>
        </p:spPr>
        <p:txBody>
          <a:bodyPr rtlCol="0"/>
          <a:lstStyle/>
          <a:p>
            <a:pPr rtl="0"/>
            <a:r>
              <a:rPr lang="pt-BR" sz="2400" dirty="0"/>
              <a:t>Permitem que você conecte sua VPC de maneira privada aos serviços da AWS compatíveis e aos serviços de VPC </a:t>
            </a:r>
            <a:r>
              <a:rPr lang="pt-BR" sz="2400" dirty="0" err="1"/>
              <a:t>endpoint</a:t>
            </a:r>
            <a:r>
              <a:rPr lang="pt-BR" sz="2400" dirty="0"/>
              <a:t> desenvolvidos pelo AWS </a:t>
            </a:r>
            <a:r>
              <a:rPr lang="pt-BR" sz="2400" dirty="0" err="1"/>
              <a:t>PrivateLink</a:t>
            </a:r>
            <a:endParaRPr lang="pt-BR" sz="2400" dirty="0"/>
          </a:p>
          <a:p>
            <a:pPr rtl="0"/>
            <a:endParaRPr lang="en-US" sz="1000" dirty="0"/>
          </a:p>
          <a:p>
            <a:pPr rtl="0"/>
            <a:r>
              <a:rPr lang="pt-BR" sz="2400" dirty="0"/>
              <a:t>Permitem o tráfego entre a VPC e o outro serviço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sem sair da rede da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endPar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1000" dirty="0"/>
          </a:p>
          <a:p>
            <a:pPr rtl="0"/>
            <a:r>
              <a:rPr lang="pt-BR" sz="2400" dirty="0"/>
              <a:t>Não é necessário usar um gateway da Internet, VPN, dispositivos de Network </a:t>
            </a:r>
            <a:r>
              <a:rPr lang="pt-BR" sz="2400" dirty="0" err="1"/>
              <a:t>Address</a:t>
            </a:r>
            <a:r>
              <a:rPr lang="pt-BR" sz="2400" dirty="0"/>
              <a:t> </a:t>
            </a:r>
            <a:r>
              <a:rPr lang="pt-BR" sz="2400" dirty="0" err="1"/>
              <a:t>Translation</a:t>
            </a:r>
            <a:r>
              <a:rPr lang="pt-BR" sz="2400" dirty="0"/>
              <a:t> (NAT – Conversão de endereços de rede) ou proxies de firewall</a:t>
            </a:r>
          </a:p>
          <a:p>
            <a:endParaRPr lang="en-US" sz="1000" dirty="0"/>
          </a:p>
          <a:p>
            <a:pPr rtl="0"/>
            <a:r>
              <a:rPr lang="pt-BR" sz="2400" dirty="0"/>
              <a:t>São dimensionados horizontalmente, redundantes e altamente disponíveis</a:t>
            </a:r>
          </a:p>
        </p:txBody>
      </p:sp>
      <p:pic>
        <p:nvPicPr>
          <p:cNvPr id="8" name="Graphic 7">
            <a:extLst>
              <a:ext uri="{FF2B5EF4-FFF2-40B4-BE49-F238E27FC236}">
                <a16:creationId xmlns:a16="http://schemas.microsoft.com/office/drawing/2014/main" id="{8CDEA7F5-E917-419F-A9E1-64845EC3C19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401300" y="1528175"/>
            <a:ext cx="1371600" cy="1371600"/>
          </a:xfrm>
          <a:prstGeom prst="rect">
            <a:avLst/>
          </a:prstGeom>
        </p:spPr>
      </p:pic>
    </p:spTree>
    <p:custDataLst>
      <p:tags r:id="rId1"/>
    </p:custDataLst>
    <p:extLst>
      <p:ext uri="{BB962C8B-B14F-4D97-AF65-F5344CB8AC3E}">
        <p14:creationId xmlns:p14="http://schemas.microsoft.com/office/powerpoint/2010/main" val="3524258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917C6-0339-2249-B68E-89831337E829}"/>
              </a:ext>
            </a:extLst>
          </p:cNvPr>
          <p:cNvSpPr>
            <a:spLocks noGrp="1"/>
          </p:cNvSpPr>
          <p:nvPr>
            <p:ph type="title"/>
          </p:nvPr>
        </p:nvSpPr>
        <p:spPr/>
        <p:txBody>
          <a:bodyPr rtlCol="0"/>
          <a:lstStyle/>
          <a:p>
            <a:pPr rtl="0"/>
            <a:r>
              <a:rPr lang="pt-BR"/>
              <a:t>Dois tipos de VPC endpoints</a:t>
            </a:r>
          </a:p>
        </p:txBody>
      </p:sp>
      <p:sp>
        <p:nvSpPr>
          <p:cNvPr id="8" name="Content Placeholder 7">
            <a:extLst>
              <a:ext uri="{FF2B5EF4-FFF2-40B4-BE49-F238E27FC236}">
                <a16:creationId xmlns:a16="http://schemas.microsoft.com/office/drawing/2014/main" id="{BFD3A193-D80E-43B9-BD9A-BCD02BEF9AA6}"/>
              </a:ext>
            </a:extLst>
          </p:cNvPr>
          <p:cNvSpPr>
            <a:spLocks noGrp="1"/>
          </p:cNvSpPr>
          <p:nvPr>
            <p:ph idx="1"/>
          </p:nvPr>
        </p:nvSpPr>
        <p:spPr/>
        <p:txBody>
          <a:bodyPr rtlCol="0"/>
          <a:lstStyle/>
          <a:p>
            <a:pPr rtl="0">
              <a:buClr>
                <a:schemeClr val="tx1"/>
              </a:buClr>
            </a:pPr>
            <a:r>
              <a:rPr lang="pt-BR"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Endpoint</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de interface</a:t>
            </a:r>
            <a:r>
              <a:rPr lang="pt-BR" dirty="0"/>
              <a:t>: </a:t>
            </a:r>
            <a:r>
              <a:rPr lang="pt-BR" dirty="0" smtClean="0"/>
              <a:t/>
            </a:r>
            <a:br>
              <a:rPr lang="pt-BR" dirty="0" smtClean="0"/>
            </a:br>
            <a:r>
              <a:rPr lang="pt-BR" dirty="0" smtClean="0"/>
              <a:t>uma </a:t>
            </a:r>
            <a:r>
              <a:rPr lang="pt-BR" dirty="0"/>
              <a:t>interface de rede elástica com um endereço IP privado que serve como ponto de entrada para o tráfego destinado ao serviço compatível</a:t>
            </a:r>
          </a:p>
          <a:p>
            <a:pPr rtl="0">
              <a:buClr>
                <a:schemeClr val="tx1"/>
              </a:buClr>
            </a:pPr>
            <a:r>
              <a:rPr lang="pt-BR" dirty="0"/>
              <a:t>Desenvolvido pelo </a:t>
            </a:r>
            <a:r>
              <a:rPr lang="pt-BR" dirty="0" smtClean="0"/>
              <a:t/>
            </a:r>
            <a:br>
              <a:rPr lang="pt-BR" dirty="0" smtClean="0"/>
            </a:br>
            <a:r>
              <a:rPr lang="pt-BR"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a:t>
            </a:r>
            <a:r>
              <a:rPr lang="pt-BR"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PrivateLink</a:t>
            </a:r>
            <a:endPar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rtl="0">
              <a:buClr>
                <a:schemeClr val="tx1"/>
              </a:buClr>
            </a:pPr>
            <a:r>
              <a:rPr lang="pt-BR" dirty="0"/>
              <a:t>Exemplos – </a:t>
            </a:r>
          </a:p>
          <a:p>
            <a:pPr lvl="1" rtl="0">
              <a:buClr>
                <a:schemeClr val="tx1"/>
              </a:buClr>
            </a:pPr>
            <a:r>
              <a:rPr lang="pt-BR" dirty="0" err="1"/>
              <a:t>Amazon</a:t>
            </a:r>
            <a:r>
              <a:rPr lang="pt-BR" dirty="0"/>
              <a:t> CloudWatch</a:t>
            </a:r>
          </a:p>
          <a:p>
            <a:pPr lvl="1" rtl="0">
              <a:buClr>
                <a:schemeClr val="tx1"/>
              </a:buClr>
            </a:pPr>
            <a:r>
              <a:rPr lang="pt-BR" dirty="0"/>
              <a:t>API do </a:t>
            </a:r>
            <a:r>
              <a:rPr lang="pt-BR" dirty="0" err="1"/>
              <a:t>Amazon</a:t>
            </a:r>
            <a:r>
              <a:rPr lang="pt-BR" dirty="0"/>
              <a:t> EC2</a:t>
            </a:r>
          </a:p>
          <a:p>
            <a:pPr lvl="1" rtl="0">
              <a:buClr>
                <a:schemeClr val="tx1"/>
              </a:buClr>
            </a:pPr>
            <a:r>
              <a:rPr lang="pt-BR" dirty="0" err="1"/>
              <a:t>Elastic</a:t>
            </a:r>
            <a:r>
              <a:rPr lang="pt-BR" dirty="0"/>
              <a:t> </a:t>
            </a:r>
            <a:r>
              <a:rPr lang="pt-BR" dirty="0" err="1"/>
              <a:t>Load</a:t>
            </a:r>
            <a:r>
              <a:rPr lang="pt-BR" dirty="0"/>
              <a:t> </a:t>
            </a:r>
            <a:r>
              <a:rPr lang="pt-BR" dirty="0" err="1"/>
              <a:t>Balancing</a:t>
            </a:r>
            <a:endParaRPr lang="pt-BR" dirty="0"/>
          </a:p>
        </p:txBody>
      </p:sp>
      <p:sp>
        <p:nvSpPr>
          <p:cNvPr id="12" name="Content Placeholder 11">
            <a:extLst>
              <a:ext uri="{FF2B5EF4-FFF2-40B4-BE49-F238E27FC236}">
                <a16:creationId xmlns:a16="http://schemas.microsoft.com/office/drawing/2014/main" id="{EC2E3B9C-9800-423E-BD91-D647A31EE563}"/>
              </a:ext>
            </a:extLst>
          </p:cNvPr>
          <p:cNvSpPr>
            <a:spLocks noGrp="1"/>
          </p:cNvSpPr>
          <p:nvPr>
            <p:ph idx="13"/>
          </p:nvPr>
        </p:nvSpPr>
        <p:spPr/>
        <p:txBody>
          <a:bodyPr rtlCol="0"/>
          <a:lstStyle/>
          <a:p>
            <a:pPr rtl="0">
              <a:buClr>
                <a:schemeClr val="tx1"/>
              </a:buClr>
            </a:pPr>
            <a:r>
              <a:rPr lang="pt-BR"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Endpoint</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de gateway</a:t>
            </a:r>
            <a:r>
              <a:rPr lang="pt-BR" dirty="0"/>
              <a:t>: </a:t>
            </a:r>
            <a:r>
              <a:rPr lang="pt-BR" dirty="0" smtClean="0"/>
              <a:t/>
            </a:r>
            <a:br>
              <a:rPr lang="pt-BR" dirty="0" smtClean="0"/>
            </a:br>
            <a:r>
              <a:rPr lang="pt-BR" dirty="0" smtClean="0"/>
              <a:t>um </a:t>
            </a:r>
            <a:r>
              <a:rPr lang="pt-BR" dirty="0"/>
              <a:t>gateway especificado como destino para uma rota da tabela de rotas para tráfego destinado a um serviço da AWS compatível</a:t>
            </a:r>
          </a:p>
          <a:p>
            <a:pPr rtl="0">
              <a:buClr>
                <a:schemeClr val="tx1"/>
              </a:buClr>
            </a:pPr>
            <a:r>
              <a:rPr lang="pt-BR" dirty="0"/>
              <a:t>Serviços da AWS compatíveis –</a:t>
            </a:r>
          </a:p>
          <a:p>
            <a:pPr lvl="1" rtl="0">
              <a:buClr>
                <a:schemeClr val="tx1"/>
              </a:buClr>
            </a:pPr>
            <a:r>
              <a:rPr lang="pt-BR" dirty="0" err="1"/>
              <a:t>Amazon</a:t>
            </a:r>
            <a:r>
              <a:rPr lang="pt-BR" dirty="0"/>
              <a:t> S3</a:t>
            </a:r>
          </a:p>
          <a:p>
            <a:pPr lvl="1" rtl="0">
              <a:buClr>
                <a:schemeClr val="tx1"/>
              </a:buClr>
            </a:pPr>
            <a:r>
              <a:rPr lang="pt-BR" dirty="0" err="1"/>
              <a:t>Amazon</a:t>
            </a:r>
            <a:r>
              <a:rPr lang="pt-BR" dirty="0"/>
              <a:t> DynamoDB</a:t>
            </a:r>
          </a:p>
        </p:txBody>
      </p:sp>
    </p:spTree>
    <p:custDataLst>
      <p:tags r:id="rId1"/>
    </p:custDataLst>
    <p:extLst>
      <p:ext uri="{BB962C8B-B14F-4D97-AF65-F5344CB8AC3E}">
        <p14:creationId xmlns:p14="http://schemas.microsoft.com/office/powerpoint/2010/main" val="4172288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8DE9DB-0454-4781-9EAA-5D71107E2877}"/>
              </a:ext>
            </a:extLst>
          </p:cNvPr>
          <p:cNvSpPr>
            <a:spLocks noGrp="1"/>
          </p:cNvSpPr>
          <p:nvPr>
            <p:ph type="title"/>
          </p:nvPr>
        </p:nvSpPr>
        <p:spPr/>
        <p:txBody>
          <a:bodyPr rtlCol="0"/>
          <a:lstStyle/>
          <a:p>
            <a:pPr rtl="0"/>
            <a:r>
              <a:rPr lang="pt-BR" dirty="0"/>
              <a:t>Como configurar um </a:t>
            </a:r>
            <a:r>
              <a:rPr lang="pt-BR" dirty="0" err="1"/>
              <a:t>endpoint</a:t>
            </a:r>
            <a:r>
              <a:rPr lang="pt-BR" dirty="0"/>
              <a:t> de interface</a:t>
            </a:r>
          </a:p>
        </p:txBody>
      </p:sp>
      <p:grpSp>
        <p:nvGrpSpPr>
          <p:cNvPr id="2" name="Group 1" descr="an architecture diagram of a vpc that spans one availability zone that has a single subnet with a security group and an elastic network interface.  outside of the vpc is amazon kinesis data streams.">
            <a:extLst>
              <a:ext uri="{FF2B5EF4-FFF2-40B4-BE49-F238E27FC236}">
                <a16:creationId xmlns:a16="http://schemas.microsoft.com/office/drawing/2014/main" id="{97292BF6-5AE0-41C0-9769-D2F65DA1564D}"/>
              </a:ext>
            </a:extLst>
          </p:cNvPr>
          <p:cNvGrpSpPr/>
          <p:nvPr/>
        </p:nvGrpSpPr>
        <p:grpSpPr>
          <a:xfrm>
            <a:off x="1101574" y="1962318"/>
            <a:ext cx="6879256" cy="4394032"/>
            <a:chOff x="1101574" y="1962318"/>
            <a:chExt cx="6879256" cy="4394032"/>
          </a:xfrm>
        </p:grpSpPr>
        <p:sp>
          <p:nvSpPr>
            <p:cNvPr id="11" name="Rectangle 10">
              <a:extLst>
                <a:ext uri="{FF2B5EF4-FFF2-40B4-BE49-F238E27FC236}">
                  <a16:creationId xmlns:a16="http://schemas.microsoft.com/office/drawing/2014/main" id="{308AEF18-3082-44B8-A190-C3CFF9FCC250}"/>
                </a:ext>
              </a:extLst>
            </p:cNvPr>
            <p:cNvSpPr/>
            <p:nvPr/>
          </p:nvSpPr>
          <p:spPr>
            <a:xfrm>
              <a:off x="2015976" y="3564163"/>
              <a:ext cx="2926080" cy="21031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Sub-rede: 10.0.0.0/24</a:t>
              </a:r>
            </a:p>
          </p:txBody>
        </p:sp>
        <p:sp>
          <p:nvSpPr>
            <p:cNvPr id="12" name="Rectangle 11">
              <a:extLst>
                <a:ext uri="{FF2B5EF4-FFF2-40B4-BE49-F238E27FC236}">
                  <a16:creationId xmlns:a16="http://schemas.microsoft.com/office/drawing/2014/main" id="{43F50BA6-B562-4636-9D9C-8DCEC9E2A664}"/>
                </a:ext>
              </a:extLst>
            </p:cNvPr>
            <p:cNvSpPr/>
            <p:nvPr/>
          </p:nvSpPr>
          <p:spPr>
            <a:xfrm>
              <a:off x="1558775" y="3033298"/>
              <a:ext cx="3520958" cy="27432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10.0.0.0/16</a:t>
              </a:r>
              <a:endParaRPr kumimoji="0" lang="en-US" sz="1200" b="0" i="0" u="none" strike="noStrike" kern="0" cap="none" spc="0" normalizeH="0" baseline="0" noProof="0" dirty="0">
                <a:ln w="0"/>
                <a:solidFill>
                  <a:srgbClr val="1D8900"/>
                </a:solidFill>
                <a:effectLst/>
                <a:uLnTx/>
                <a:uFillTx/>
                <a:ea typeface="+mn-ea"/>
                <a:cs typeface="+mn-cs"/>
              </a:endParaRPr>
            </a:p>
          </p:txBody>
        </p:sp>
        <p:sp>
          <p:nvSpPr>
            <p:cNvPr id="13" name="Rectangle 12">
              <a:extLst>
                <a:ext uri="{FF2B5EF4-FFF2-40B4-BE49-F238E27FC236}">
                  <a16:creationId xmlns:a16="http://schemas.microsoft.com/office/drawing/2014/main" id="{14413DB5-2060-48AA-BC5B-A69E636BA773}"/>
                </a:ext>
              </a:extLst>
            </p:cNvPr>
            <p:cNvSpPr/>
            <p:nvPr/>
          </p:nvSpPr>
          <p:spPr>
            <a:xfrm>
              <a:off x="1101574" y="1962318"/>
              <a:ext cx="6879256" cy="4394032"/>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ea typeface="+mn-ea"/>
                  <a:cs typeface="+mn-cs"/>
                </a:rPr>
                <a:t> Nuvem AWS</a:t>
              </a:r>
            </a:p>
          </p:txBody>
        </p:sp>
        <p:pic>
          <p:nvPicPr>
            <p:cNvPr id="14" name="Graphic 13">
              <a:extLst>
                <a:ext uri="{FF2B5EF4-FFF2-40B4-BE49-F238E27FC236}">
                  <a16:creationId xmlns:a16="http://schemas.microsoft.com/office/drawing/2014/main" id="{D3F66182-097B-4A31-8306-AC2836E78CE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01575" y="1962318"/>
              <a:ext cx="457200" cy="457200"/>
            </a:xfrm>
            <a:prstGeom prst="rect">
              <a:avLst/>
            </a:prstGeom>
          </p:spPr>
        </p:pic>
        <p:pic>
          <p:nvPicPr>
            <p:cNvPr id="15" name="Graphic 14">
              <a:extLst>
                <a:ext uri="{FF2B5EF4-FFF2-40B4-BE49-F238E27FC236}">
                  <a16:creationId xmlns:a16="http://schemas.microsoft.com/office/drawing/2014/main" id="{96473748-5922-40CE-BA4D-92091F1D10D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558777" y="3033299"/>
              <a:ext cx="457200" cy="457200"/>
            </a:xfrm>
            <a:prstGeom prst="rect">
              <a:avLst/>
            </a:prstGeom>
          </p:spPr>
        </p:pic>
        <p:pic>
          <p:nvPicPr>
            <p:cNvPr id="16" name="Graphic 15">
              <a:extLst>
                <a:ext uri="{FF2B5EF4-FFF2-40B4-BE49-F238E27FC236}">
                  <a16:creationId xmlns:a16="http://schemas.microsoft.com/office/drawing/2014/main" id="{827F93A6-6AEA-412E-806F-A05CDDF7D11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015977" y="3561804"/>
              <a:ext cx="457200" cy="457200"/>
            </a:xfrm>
            <a:prstGeom prst="rect">
              <a:avLst/>
            </a:prstGeom>
          </p:spPr>
        </p:pic>
        <p:grpSp>
          <p:nvGrpSpPr>
            <p:cNvPr id="54" name="Group 53">
              <a:extLst>
                <a:ext uri="{FF2B5EF4-FFF2-40B4-BE49-F238E27FC236}">
                  <a16:creationId xmlns:a16="http://schemas.microsoft.com/office/drawing/2014/main" id="{3AE51111-D3B3-4D77-A198-2D33892A7485}"/>
                </a:ext>
              </a:extLst>
            </p:cNvPr>
            <p:cNvGrpSpPr/>
            <p:nvPr/>
          </p:nvGrpSpPr>
          <p:grpSpPr>
            <a:xfrm>
              <a:off x="5546396" y="2249025"/>
              <a:ext cx="1828766" cy="1101778"/>
              <a:chOff x="5454956" y="4565505"/>
              <a:chExt cx="1828766" cy="1101778"/>
            </a:xfrm>
          </p:grpSpPr>
          <p:pic>
            <p:nvPicPr>
              <p:cNvPr id="18" name="Graphic 17">
                <a:extLst>
                  <a:ext uri="{FF2B5EF4-FFF2-40B4-BE49-F238E27FC236}">
                    <a16:creationId xmlns:a16="http://schemas.microsoft.com/office/drawing/2014/main" id="{B4D8A358-2713-4DA4-94BE-8E52BF3E47F5}"/>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140739" y="4565505"/>
                <a:ext cx="457200" cy="457200"/>
              </a:xfrm>
              <a:prstGeom prst="rect">
                <a:avLst/>
              </a:prstGeom>
            </p:spPr>
          </p:pic>
          <p:sp>
            <p:nvSpPr>
              <p:cNvPr id="19" name="TextBox 18">
                <a:extLst>
                  <a:ext uri="{FF2B5EF4-FFF2-40B4-BE49-F238E27FC236}">
                    <a16:creationId xmlns:a16="http://schemas.microsoft.com/office/drawing/2014/main" id="{5C6986F4-9530-44CF-A071-B68380FDE10F}"/>
                  </a:ext>
                </a:extLst>
              </p:cNvPr>
              <p:cNvSpPr txBox="1"/>
              <p:nvPr/>
            </p:nvSpPr>
            <p:spPr>
              <a:xfrm>
                <a:off x="5454956" y="5082508"/>
                <a:ext cx="1828766" cy="584775"/>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Amazon Kinesis Data Streams</a:t>
                </a:r>
              </a:p>
            </p:txBody>
          </p:sp>
        </p:grpSp>
        <p:grpSp>
          <p:nvGrpSpPr>
            <p:cNvPr id="31" name="Group 30">
              <a:extLst>
                <a:ext uri="{FF2B5EF4-FFF2-40B4-BE49-F238E27FC236}">
                  <a16:creationId xmlns:a16="http://schemas.microsoft.com/office/drawing/2014/main" id="{68EC2003-C7D0-4680-96BD-6B1A5DF01E70}"/>
                </a:ext>
              </a:extLst>
            </p:cNvPr>
            <p:cNvGrpSpPr/>
            <p:nvPr/>
          </p:nvGrpSpPr>
          <p:grpSpPr>
            <a:xfrm>
              <a:off x="2615184" y="4138917"/>
              <a:ext cx="2021741" cy="1386730"/>
              <a:chOff x="2679352" y="3529319"/>
              <a:chExt cx="2021741" cy="1386730"/>
            </a:xfrm>
          </p:grpSpPr>
          <p:pic>
            <p:nvPicPr>
              <p:cNvPr id="17" name="Graphic 16">
                <a:extLst>
                  <a:ext uri="{FF2B5EF4-FFF2-40B4-BE49-F238E27FC236}">
                    <a16:creationId xmlns:a16="http://schemas.microsoft.com/office/drawing/2014/main" id="{D1FB5679-1C8A-4BC4-A411-D56419BA3EEE}"/>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3491673" y="3922105"/>
                <a:ext cx="469900" cy="469900"/>
              </a:xfrm>
              <a:prstGeom prst="rect">
                <a:avLst/>
              </a:prstGeom>
            </p:spPr>
          </p:pic>
          <p:sp>
            <p:nvSpPr>
              <p:cNvPr id="29" name="TextBox 28">
                <a:extLst>
                  <a:ext uri="{FF2B5EF4-FFF2-40B4-BE49-F238E27FC236}">
                    <a16:creationId xmlns:a16="http://schemas.microsoft.com/office/drawing/2014/main" id="{7B72FBCB-8734-4BEA-A7A5-2FF0BEFE6C26}"/>
                  </a:ext>
                </a:extLst>
              </p:cNvPr>
              <p:cNvSpPr txBox="1"/>
              <p:nvPr/>
            </p:nvSpPr>
            <p:spPr>
              <a:xfrm>
                <a:off x="2752155" y="4331274"/>
                <a:ext cx="1948938" cy="584775"/>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Interface de rede de endpoint</a:t>
                </a:r>
                <a:endParaRPr lang="en-US" sz="1600" dirty="0">
                  <a:ea typeface="Amazon Ember Light" panose="020B0403020204020204" pitchFamily="34" charset="0"/>
                  <a:cs typeface="Amazon Ember Light" panose="020B0403020204020204" pitchFamily="34" charset="0"/>
                </a:endParaRPr>
              </a:p>
            </p:txBody>
          </p:sp>
          <p:sp>
            <p:nvSpPr>
              <p:cNvPr id="30" name="Rectangle 29">
                <a:extLst>
                  <a:ext uri="{FF2B5EF4-FFF2-40B4-BE49-F238E27FC236}">
                    <a16:creationId xmlns:a16="http://schemas.microsoft.com/office/drawing/2014/main" id="{D297B1CC-4B30-480B-A72E-12AD0DF33C62}"/>
                  </a:ext>
                </a:extLst>
              </p:cNvPr>
              <p:cNvSpPr/>
              <p:nvPr/>
            </p:nvSpPr>
            <p:spPr>
              <a:xfrm>
                <a:off x="2679352" y="3529319"/>
                <a:ext cx="2021741" cy="138672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DF3312"/>
                    </a:solidFill>
                    <a:effectLst/>
                    <a:uLnTx/>
                    <a:uFillTx/>
                    <a:ea typeface="+mn-ea"/>
                    <a:cs typeface="+mn-cs"/>
                  </a:rPr>
                  <a:t>Grupo de segurança</a:t>
                </a:r>
              </a:p>
            </p:txBody>
          </p:sp>
        </p:grpSp>
        <p:sp>
          <p:nvSpPr>
            <p:cNvPr id="34" name="Rectangle 33">
              <a:extLst>
                <a:ext uri="{FF2B5EF4-FFF2-40B4-BE49-F238E27FC236}">
                  <a16:creationId xmlns:a16="http://schemas.microsoft.com/office/drawing/2014/main" id="{A5D20CEF-0876-49A0-BF56-54B5FDEF7A3F}"/>
                </a:ext>
              </a:extLst>
            </p:cNvPr>
            <p:cNvSpPr/>
            <p:nvPr/>
          </p:nvSpPr>
          <p:spPr>
            <a:xfrm>
              <a:off x="2534751" y="2446436"/>
              <a:ext cx="2234569" cy="3697689"/>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a:t>
              </a:r>
            </a:p>
          </p:txBody>
        </p:sp>
      </p:grpSp>
      <p:grpSp>
        <p:nvGrpSpPr>
          <p:cNvPr id="3" name="Group 2" descr="1. Specify the AWS service, endpoint &#10;service, or AWS Marketplace service you&#10;want to connect to.">
            <a:extLst>
              <a:ext uri="{FF2B5EF4-FFF2-40B4-BE49-F238E27FC236}">
                <a16:creationId xmlns:a16="http://schemas.microsoft.com/office/drawing/2014/main" id="{39572AFD-707A-49FF-B113-1CEA0776451D}"/>
              </a:ext>
            </a:extLst>
          </p:cNvPr>
          <p:cNvGrpSpPr/>
          <p:nvPr/>
        </p:nvGrpSpPr>
        <p:grpSpPr>
          <a:xfrm>
            <a:off x="6689379" y="1657035"/>
            <a:ext cx="5301141" cy="830997"/>
            <a:chOff x="6689379" y="1657035"/>
            <a:chExt cx="5301141" cy="830997"/>
          </a:xfrm>
        </p:grpSpPr>
        <p:cxnSp>
          <p:nvCxnSpPr>
            <p:cNvPr id="21" name="Straight Connector 20">
              <a:extLst>
                <a:ext uri="{FF2B5EF4-FFF2-40B4-BE49-F238E27FC236}">
                  <a16:creationId xmlns:a16="http://schemas.microsoft.com/office/drawing/2014/main" id="{0ABC5866-6458-46F9-83CD-6814999C8564}"/>
                </a:ext>
                <a:ext uri="{C183D7F6-B498-43B3-948B-1728B52AA6E4}">
                  <adec:decorative xmlns="" xmlns:adec="http://schemas.microsoft.com/office/drawing/2017/decorative" val="1"/>
                </a:ext>
              </a:extLst>
            </p:cNvPr>
            <p:cNvCxnSpPr>
              <a:cxnSpLocks/>
              <a:stCxn id="18" idx="3"/>
              <a:endCxn id="44" idx="1"/>
            </p:cNvCxnSpPr>
            <p:nvPr/>
          </p:nvCxnSpPr>
          <p:spPr>
            <a:xfrm flipV="1">
              <a:off x="6689379" y="2072534"/>
              <a:ext cx="1549791" cy="405091"/>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6571A59-1252-4CF8-90CD-99166D1E7970}"/>
                </a:ext>
                <a:ext uri="{C183D7F6-B498-43B3-948B-1728B52AA6E4}">
                  <adec:decorative xmlns="" xmlns:adec="http://schemas.microsoft.com/office/drawing/2017/decorative" val="1"/>
                </a:ext>
              </a:extLst>
            </p:cNvPr>
            <p:cNvSpPr txBox="1"/>
            <p:nvPr/>
          </p:nvSpPr>
          <p:spPr>
            <a:xfrm>
              <a:off x="8239170" y="1657035"/>
              <a:ext cx="3751350" cy="830997"/>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1. Especifique o serviço da AWS, o serviço de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endpoint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ou o serviço do AWS Marketplace ao qual você deseja se conectar.</a:t>
              </a:r>
            </a:p>
          </p:txBody>
        </p:sp>
      </p:grpSp>
      <p:grpSp>
        <p:nvGrpSpPr>
          <p:cNvPr id="4" name="Group 3" descr="2. Choose the VPC where you want to create the interface endpoint.">
            <a:extLst>
              <a:ext uri="{FF2B5EF4-FFF2-40B4-BE49-F238E27FC236}">
                <a16:creationId xmlns:a16="http://schemas.microsoft.com/office/drawing/2014/main" id="{A22E07BE-5B71-4AAF-A13C-AD73ABDEA24A}"/>
              </a:ext>
            </a:extLst>
          </p:cNvPr>
          <p:cNvGrpSpPr/>
          <p:nvPr/>
        </p:nvGrpSpPr>
        <p:grpSpPr>
          <a:xfrm>
            <a:off x="5079733" y="2729435"/>
            <a:ext cx="6910785" cy="1155515"/>
            <a:chOff x="5079733" y="2729435"/>
            <a:chExt cx="6910785" cy="1155515"/>
          </a:xfrm>
        </p:grpSpPr>
        <p:sp>
          <p:nvSpPr>
            <p:cNvPr id="22" name="TextBox 21">
              <a:extLst>
                <a:ext uri="{FF2B5EF4-FFF2-40B4-BE49-F238E27FC236}">
                  <a16:creationId xmlns:a16="http://schemas.microsoft.com/office/drawing/2014/main" id="{303E0C8A-33DE-4E60-ACD4-AB61DBB21EE9}"/>
                </a:ext>
                <a:ext uri="{C183D7F6-B498-43B3-948B-1728B52AA6E4}">
                  <adec:decorative xmlns="" xmlns:adec="http://schemas.microsoft.com/office/drawing/2017/decorative" val="1"/>
                </a:ext>
              </a:extLst>
            </p:cNvPr>
            <p:cNvSpPr txBox="1"/>
            <p:nvPr/>
          </p:nvSpPr>
          <p:spPr>
            <a:xfrm>
              <a:off x="8239170" y="2729435"/>
              <a:ext cx="3751348" cy="584775"/>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2. Escolha a VPC na qual você deseja criar o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endpoint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de interface.</a:t>
              </a:r>
            </a:p>
          </p:txBody>
        </p:sp>
        <p:cxnSp>
          <p:nvCxnSpPr>
            <p:cNvPr id="24" name="Straight Connector 23">
              <a:extLst>
                <a:ext uri="{FF2B5EF4-FFF2-40B4-BE49-F238E27FC236}">
                  <a16:creationId xmlns:a16="http://schemas.microsoft.com/office/drawing/2014/main" id="{1DEBE667-8AC3-4397-B35D-B2AE96EF7E80}"/>
                </a:ext>
                <a:ext uri="{C183D7F6-B498-43B3-948B-1728B52AA6E4}">
                  <adec:decorative xmlns="" xmlns:adec="http://schemas.microsoft.com/office/drawing/2017/decorative" val="1"/>
                </a:ext>
              </a:extLst>
            </p:cNvPr>
            <p:cNvCxnSpPr>
              <a:cxnSpLocks/>
              <a:endCxn id="22" idx="1"/>
            </p:cNvCxnSpPr>
            <p:nvPr/>
          </p:nvCxnSpPr>
          <p:spPr>
            <a:xfrm flipV="1">
              <a:off x="5079733" y="3021823"/>
              <a:ext cx="3159437" cy="8631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 name="Group 7" descr="3. Choose a subnet in your VPC that will use the interface endpoint. You can specify more than one subnet in different Availability Zones (as supported by the service).">
            <a:extLst>
              <a:ext uri="{FF2B5EF4-FFF2-40B4-BE49-F238E27FC236}">
                <a16:creationId xmlns:a16="http://schemas.microsoft.com/office/drawing/2014/main" id="{3430B990-CEA7-4C2B-9B03-62F2EB62090D}"/>
              </a:ext>
            </a:extLst>
          </p:cNvPr>
          <p:cNvGrpSpPr/>
          <p:nvPr/>
        </p:nvGrpSpPr>
        <p:grpSpPr>
          <a:xfrm>
            <a:off x="4942056" y="3403213"/>
            <a:ext cx="7048462" cy="1323439"/>
            <a:chOff x="4942056" y="3403213"/>
            <a:chExt cx="7048462" cy="1323439"/>
          </a:xfrm>
        </p:grpSpPr>
        <p:sp>
          <p:nvSpPr>
            <p:cNvPr id="26" name="TextBox 25">
              <a:extLst>
                <a:ext uri="{FF2B5EF4-FFF2-40B4-BE49-F238E27FC236}">
                  <a16:creationId xmlns:a16="http://schemas.microsoft.com/office/drawing/2014/main" id="{2C04187C-D88A-49EF-AF84-019C6E927045}"/>
                </a:ext>
                <a:ext uri="{C183D7F6-B498-43B3-948B-1728B52AA6E4}">
                  <adec:decorative xmlns="" xmlns:adec="http://schemas.microsoft.com/office/drawing/2017/decorative" val="1"/>
                </a:ext>
              </a:extLst>
            </p:cNvPr>
            <p:cNvSpPr txBox="1"/>
            <p:nvPr/>
          </p:nvSpPr>
          <p:spPr>
            <a:xfrm>
              <a:off x="8239170" y="3403213"/>
              <a:ext cx="3751348" cy="1323439"/>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3. Escolha uma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na sua VPC que usará o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endpoint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de interface. Você pode especificar mais de uma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em diferentes zonas de disponibilidade (conforme aceito pelo serviço).</a:t>
              </a:r>
            </a:p>
          </p:txBody>
        </p:sp>
        <p:cxnSp>
          <p:nvCxnSpPr>
            <p:cNvPr id="32" name="Straight Connector 31">
              <a:extLst>
                <a:ext uri="{FF2B5EF4-FFF2-40B4-BE49-F238E27FC236}">
                  <a16:creationId xmlns:a16="http://schemas.microsoft.com/office/drawing/2014/main" id="{C64CAD69-97EF-4B70-9436-22760B90935F}"/>
                </a:ext>
                <a:ext uri="{C183D7F6-B498-43B3-948B-1728B52AA6E4}">
                  <adec:decorative xmlns="" xmlns:adec="http://schemas.microsoft.com/office/drawing/2017/decorative" val="1"/>
                </a:ext>
              </a:extLst>
            </p:cNvPr>
            <p:cNvCxnSpPr>
              <a:cxnSpLocks/>
              <a:stCxn id="11" idx="3"/>
              <a:endCxn id="26" idx="1"/>
            </p:cNvCxnSpPr>
            <p:nvPr/>
          </p:nvCxnSpPr>
          <p:spPr>
            <a:xfrm flipV="1">
              <a:off x="4942056" y="4064933"/>
              <a:ext cx="3297114" cy="55079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EB030149-C589-4373-8685-D7871E1C698F}"/>
              </a:ext>
            </a:extLst>
          </p:cNvPr>
          <p:cNvSpPr txBox="1"/>
          <p:nvPr/>
        </p:nvSpPr>
        <p:spPr>
          <a:xfrm>
            <a:off x="8239169" y="4891855"/>
            <a:ext cx="3751350" cy="584775"/>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4. (Opcional) Habilite o Domain Name System (DNS) privado no endpoint.</a:t>
            </a:r>
          </a:p>
        </p:txBody>
      </p:sp>
      <p:grpSp>
        <p:nvGrpSpPr>
          <p:cNvPr id="9" name="Group 8" descr="5. Specify the security groups to &#10;associate with the network interface.&#10;">
            <a:extLst>
              <a:ext uri="{FF2B5EF4-FFF2-40B4-BE49-F238E27FC236}">
                <a16:creationId xmlns:a16="http://schemas.microsoft.com/office/drawing/2014/main" id="{6D7E6DF9-EE50-4CCA-A81B-6BDBB84851BC}"/>
              </a:ext>
            </a:extLst>
          </p:cNvPr>
          <p:cNvGrpSpPr/>
          <p:nvPr/>
        </p:nvGrpSpPr>
        <p:grpSpPr>
          <a:xfrm>
            <a:off x="4636925" y="4832282"/>
            <a:ext cx="7353593" cy="1394325"/>
            <a:chOff x="4636925" y="4832282"/>
            <a:chExt cx="7353593" cy="1394325"/>
          </a:xfrm>
        </p:grpSpPr>
        <p:cxnSp>
          <p:nvCxnSpPr>
            <p:cNvPr id="53" name="Straight Connector 52">
              <a:extLst>
                <a:ext uri="{FF2B5EF4-FFF2-40B4-BE49-F238E27FC236}">
                  <a16:creationId xmlns:a16="http://schemas.microsoft.com/office/drawing/2014/main" id="{19D5D5E1-4290-49B8-B794-DA50F48A9338}"/>
                </a:ext>
                <a:ext uri="{C183D7F6-B498-43B3-948B-1728B52AA6E4}">
                  <adec:decorative xmlns="" xmlns:adec="http://schemas.microsoft.com/office/drawing/2017/decorative" val="1"/>
                </a:ext>
              </a:extLst>
            </p:cNvPr>
            <p:cNvCxnSpPr>
              <a:cxnSpLocks/>
              <a:stCxn id="30" idx="3"/>
              <a:endCxn id="55" idx="1"/>
            </p:cNvCxnSpPr>
            <p:nvPr/>
          </p:nvCxnSpPr>
          <p:spPr>
            <a:xfrm>
              <a:off x="4636925" y="4832282"/>
              <a:ext cx="3602244" cy="1101938"/>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5AFDCCF-836B-4821-8657-47C4C0CE1F00}"/>
                </a:ext>
                <a:ext uri="{C183D7F6-B498-43B3-948B-1728B52AA6E4}">
                  <adec:decorative xmlns="" xmlns:adec="http://schemas.microsoft.com/office/drawing/2017/decorative" val="1"/>
                </a:ext>
              </a:extLst>
            </p:cNvPr>
            <p:cNvSpPr txBox="1"/>
            <p:nvPr/>
          </p:nvSpPr>
          <p:spPr>
            <a:xfrm>
              <a:off x="8239169" y="5641832"/>
              <a:ext cx="3751349" cy="584775"/>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5. Especifique os grupos de segurança a serem associados à interface de rede.</a:t>
              </a:r>
            </a:p>
          </p:txBody>
        </p:sp>
      </p:grpSp>
    </p:spTree>
    <p:custDataLst>
      <p:tags r:id="rId1"/>
    </p:custDataLst>
    <p:extLst>
      <p:ext uri="{BB962C8B-B14F-4D97-AF65-F5344CB8AC3E}">
        <p14:creationId xmlns:p14="http://schemas.microsoft.com/office/powerpoint/2010/main" val="2205107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Requisito de negócios da cafeteria</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38867" y="1708442"/>
            <a:ext cx="10975840" cy="1125416"/>
          </a:xfrm>
        </p:spPr>
        <p:txBody>
          <a:bodyPr rtlCol="0" anchor="ctr" anchorCtr="0">
            <a:normAutofit/>
          </a:bodyPr>
          <a:lstStyle/>
          <a:p>
            <a:pPr marL="0" indent="0" rtl="0">
              <a:buNone/>
            </a:pPr>
            <a:r>
              <a:rPr lang="pt-BR" sz="2200" dirty="0"/>
              <a:t>A complexidade das cargas de trabalho da cafeteria está aumentando. </a:t>
            </a:r>
            <a:r>
              <a:rPr lang="pt-BR" sz="2200" dirty="0" smtClean="0"/>
              <a:t/>
            </a:r>
            <a:br>
              <a:rPr lang="pt-BR" sz="2200" dirty="0" smtClean="0"/>
            </a:br>
            <a:r>
              <a:rPr lang="pt-BR" sz="2200" dirty="0" smtClean="0"/>
              <a:t>A </a:t>
            </a:r>
            <a:r>
              <a:rPr lang="pt-BR" sz="2200" dirty="0"/>
              <a:t>arquitetura precisa acomodar a conectividade entre várias </a:t>
            </a:r>
            <a:r>
              <a:rPr lang="pt-BR" sz="2200" dirty="0" err="1"/>
              <a:t>VPCs</a:t>
            </a:r>
            <a:r>
              <a:rPr lang="pt-BR" sz="2200" dirty="0"/>
              <a:t> e ser altamente disponível e tolerante a falhas. </a:t>
            </a:r>
          </a:p>
        </p:txBody>
      </p:sp>
      <p:sp>
        <p:nvSpPr>
          <p:cNvPr id="5" name="Rectangle 4">
            <a:extLst>
              <a:ext uri="{FF2B5EF4-FFF2-40B4-BE49-F238E27FC236}">
                <a16:creationId xmlns:a16="http://schemas.microsoft.com/office/drawing/2014/main" id="{81DEC70D-8A08-3640-BE12-11E9E6A5CB07}"/>
              </a:ext>
              <a:ext uri="{C183D7F6-B498-43B3-948B-1728B52AA6E4}">
                <adec:decorative xmlns="" xmlns:adec="http://schemas.microsoft.com/office/drawing/2017/decorative" val="1"/>
              </a:ext>
            </a:extLst>
          </p:cNvPr>
          <p:cNvSpPr/>
          <p:nvPr/>
        </p:nvSpPr>
        <p:spPr>
          <a:xfrm>
            <a:off x="420579" y="1708443"/>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Picture 6">
            <a:extLst>
              <a:ext uri="{FF2B5EF4-FFF2-40B4-BE49-F238E27FC236}">
                <a16:creationId xmlns:a16="http://schemas.microsoft.com/office/drawing/2014/main" id="{2A4BC86A-4DB2-4AE4-8A6A-13EE2410006B}"/>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8" name="Picture 7">
            <a:extLst>
              <a:ext uri="{FF2B5EF4-FFF2-40B4-BE49-F238E27FC236}">
                <a16:creationId xmlns:a16="http://schemas.microsoft.com/office/drawing/2014/main" id="{776A71C9-FC7A-4ADC-BED2-401C27503620}"/>
              </a:ext>
              <a:ext uri="{C183D7F6-B498-43B3-948B-1728B52AA6E4}">
                <adec:decorative xmlns=""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3207005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4D98-C43F-45F4-B5AA-796C1E67440A}"/>
              </a:ext>
            </a:extLst>
          </p:cNvPr>
          <p:cNvSpPr>
            <a:spLocks noGrp="1"/>
          </p:cNvSpPr>
          <p:nvPr>
            <p:ph type="title"/>
          </p:nvPr>
        </p:nvSpPr>
        <p:spPr/>
        <p:txBody>
          <a:bodyPr rtlCol="0"/>
          <a:lstStyle/>
          <a:p>
            <a:pPr rtl="0"/>
            <a:r>
              <a:rPr lang="pt-BR" sz="3600"/>
              <a:t>Exemplo de uso de VPC endpoints (1 de 2)</a:t>
            </a:r>
          </a:p>
        </p:txBody>
      </p:sp>
      <p:grpSp>
        <p:nvGrpSpPr>
          <p:cNvPr id="30" name="Group 29" descr="example of private dns not enabled for interface endpoint explained in the notes.">
            <a:extLst>
              <a:ext uri="{FF2B5EF4-FFF2-40B4-BE49-F238E27FC236}">
                <a16:creationId xmlns:a16="http://schemas.microsoft.com/office/drawing/2014/main" id="{DFAF6800-EF93-4CEF-BF4F-FF920FCFF995}"/>
              </a:ext>
            </a:extLst>
          </p:cNvPr>
          <p:cNvGrpSpPr/>
          <p:nvPr/>
        </p:nvGrpSpPr>
        <p:grpSpPr>
          <a:xfrm>
            <a:off x="176396" y="1196368"/>
            <a:ext cx="10450043" cy="5303077"/>
            <a:chOff x="176396" y="1196368"/>
            <a:chExt cx="10450043" cy="5303077"/>
          </a:xfrm>
        </p:grpSpPr>
        <p:sp>
          <p:nvSpPr>
            <p:cNvPr id="10" name="Rectangle 9">
              <a:extLst>
                <a:ext uri="{FF2B5EF4-FFF2-40B4-BE49-F238E27FC236}">
                  <a16:creationId xmlns:a16="http://schemas.microsoft.com/office/drawing/2014/main" id="{D434ADD0-F31A-44E8-A9F8-F9AE3DF76730}"/>
                </a:ext>
              </a:extLst>
            </p:cNvPr>
            <p:cNvSpPr/>
            <p:nvPr/>
          </p:nvSpPr>
          <p:spPr>
            <a:xfrm>
              <a:off x="579150" y="2227581"/>
              <a:ext cx="5120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1D8900"/>
                  </a:solidFill>
                  <a:effectLst/>
                  <a:uLnTx/>
                  <a:uFillTx/>
                  <a:ea typeface="+mn-ea"/>
                  <a:cs typeface="+mn-cs"/>
                </a:rPr>
                <a:t>Sub-rede 1: 10.0.0.0/24</a:t>
              </a:r>
            </a:p>
          </p:txBody>
        </p:sp>
        <p:cxnSp>
          <p:nvCxnSpPr>
            <p:cNvPr id="35" name="Connector: Elbow 34">
              <a:extLst>
                <a:ext uri="{FF2B5EF4-FFF2-40B4-BE49-F238E27FC236}">
                  <a16:creationId xmlns:a16="http://schemas.microsoft.com/office/drawing/2014/main" id="{2E3E0F5C-27DF-4245-8233-F3F80FC85715}"/>
                </a:ext>
              </a:extLst>
            </p:cNvPr>
            <p:cNvCxnSpPr>
              <a:endCxn id="15" idx="1"/>
            </p:cNvCxnSpPr>
            <p:nvPr/>
          </p:nvCxnSpPr>
          <p:spPr>
            <a:xfrm>
              <a:off x="2417290" y="2758874"/>
              <a:ext cx="3399041" cy="946362"/>
            </a:xfrm>
            <a:prstGeom prst="bentConnector3">
              <a:avLst>
                <a:gd name="adj1" fmla="val 78247"/>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7DDA69F-4D97-4CFE-A703-922B1A3CAC83}"/>
                </a:ext>
              </a:extLst>
            </p:cNvPr>
            <p:cNvSpPr/>
            <p:nvPr/>
          </p:nvSpPr>
          <p:spPr>
            <a:xfrm>
              <a:off x="579150" y="4021274"/>
              <a:ext cx="5120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Sub-rede 2: 10.0.1.0/24</a:t>
              </a:r>
            </a:p>
          </p:txBody>
        </p:sp>
        <p:sp>
          <p:nvSpPr>
            <p:cNvPr id="82" name="TextBox 81">
              <a:extLst>
                <a:ext uri="{FF2B5EF4-FFF2-40B4-BE49-F238E27FC236}">
                  <a16:creationId xmlns:a16="http://schemas.microsoft.com/office/drawing/2014/main" id="{6C5F99CD-CE61-409D-8E25-A1D8C366BEE4}"/>
                </a:ext>
              </a:extLst>
            </p:cNvPr>
            <p:cNvSpPr txBox="1"/>
            <p:nvPr/>
          </p:nvSpPr>
          <p:spPr>
            <a:xfrm>
              <a:off x="176396" y="5914670"/>
              <a:ext cx="9817995" cy="584775"/>
            </a:xfrm>
            <a:prstGeom prst="rect">
              <a:avLst/>
            </a:prstGeom>
            <a:solidFill>
              <a:schemeClr val="bg1"/>
            </a:solidFill>
          </p:spPr>
          <p:txBody>
            <a:bodyPr wrap="square" rtlCol="0">
              <a:spAutoFit/>
            </a:bodyPr>
            <a:lstStyle/>
            <a:p>
              <a:pPr rtl="0"/>
              <a:r>
                <a:rPr lang="pt-BR" sz="1600" dirty="0">
                  <a:latin typeface="Amazon Ember" panose="020B0603020204020204" pitchFamily="34" charset="0"/>
                  <a:ea typeface="Amazon Ember" panose="020B0603020204020204" pitchFamily="34" charset="0"/>
                  <a:cs typeface="Amazon Ember" panose="020B0603020204020204" pitchFamily="34" charset="0"/>
                </a:rPr>
                <a:t>Nome do host DNS padrão</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kinesis.us-east-1.amazonaws.com</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Nome do host DNS específico do </a:t>
              </a:r>
              <a:r>
                <a:rPr lang="pt-BR" sz="16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endpoint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vpce-123-ab-kinesis.us-east-1.vpce.amazonaws.com</a:t>
              </a:r>
            </a:p>
          </p:txBody>
        </p:sp>
        <p:cxnSp>
          <p:nvCxnSpPr>
            <p:cNvPr id="74" name="Straight Connector 73">
              <a:extLst>
                <a:ext uri="{FF2B5EF4-FFF2-40B4-BE49-F238E27FC236}">
                  <a16:creationId xmlns:a16="http://schemas.microsoft.com/office/drawing/2014/main" id="{8A277E5B-7E64-4CCC-93AD-AE96934B0285}"/>
                </a:ext>
              </a:extLst>
            </p:cNvPr>
            <p:cNvCxnSpPr>
              <a:stCxn id="13" idx="3"/>
              <a:endCxn id="16" idx="1"/>
            </p:cNvCxnSpPr>
            <p:nvPr/>
          </p:nvCxnSpPr>
          <p:spPr>
            <a:xfrm>
              <a:off x="2343362" y="4705481"/>
              <a:ext cx="210367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895B122-CB86-49D1-8522-35B862FD51B4}"/>
                </a:ext>
              </a:extLst>
            </p:cNvPr>
            <p:cNvSpPr/>
            <p:nvPr/>
          </p:nvSpPr>
          <p:spPr>
            <a:xfrm>
              <a:off x="344606" y="1705877"/>
              <a:ext cx="6583680" cy="41148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10.0.0.0/16</a:t>
              </a:r>
              <a:endParaRPr kumimoji="0" lang="en-US" sz="1200" b="0" i="0" u="none" strike="noStrike" kern="0" cap="none" spc="0" normalizeH="0" baseline="0" noProof="0" dirty="0">
                <a:ln w="0"/>
                <a:solidFill>
                  <a:srgbClr val="1D8900"/>
                </a:solidFill>
                <a:effectLst/>
                <a:uLnTx/>
                <a:uFillTx/>
                <a:ea typeface="+mn-ea"/>
                <a:cs typeface="+mn-cs"/>
              </a:endParaRPr>
            </a:p>
          </p:txBody>
        </p:sp>
        <p:sp>
          <p:nvSpPr>
            <p:cNvPr id="7" name="Rectangle 6">
              <a:extLst>
                <a:ext uri="{FF2B5EF4-FFF2-40B4-BE49-F238E27FC236}">
                  <a16:creationId xmlns:a16="http://schemas.microsoft.com/office/drawing/2014/main" id="{F585BD24-B3B8-436D-8922-3B9A67BA6CDD}"/>
                </a:ext>
              </a:extLst>
            </p:cNvPr>
            <p:cNvSpPr/>
            <p:nvPr/>
          </p:nvSpPr>
          <p:spPr>
            <a:xfrm>
              <a:off x="176397" y="1196368"/>
              <a:ext cx="8846715" cy="470916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ea typeface="+mn-ea"/>
                  <a:cs typeface="+mn-cs"/>
                </a:rPr>
                <a:t> Nuvem AWS</a:t>
              </a:r>
            </a:p>
          </p:txBody>
        </p:sp>
        <p:pic>
          <p:nvPicPr>
            <p:cNvPr id="8" name="Graphic 7">
              <a:extLst>
                <a:ext uri="{FF2B5EF4-FFF2-40B4-BE49-F238E27FC236}">
                  <a16:creationId xmlns:a16="http://schemas.microsoft.com/office/drawing/2014/main" id="{C82C931D-B383-4795-B40A-0168B1AED866}"/>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76399" y="1196368"/>
              <a:ext cx="457200" cy="457200"/>
            </a:xfrm>
            <a:prstGeom prst="rect">
              <a:avLst/>
            </a:prstGeom>
          </p:spPr>
        </p:pic>
        <p:pic>
          <p:nvPicPr>
            <p:cNvPr id="9" name="Graphic 8">
              <a:extLst>
                <a:ext uri="{FF2B5EF4-FFF2-40B4-BE49-F238E27FC236}">
                  <a16:creationId xmlns:a16="http://schemas.microsoft.com/office/drawing/2014/main" id="{9FA4D5CC-620A-4BA9-8BBE-D6B9BA70AEE3}"/>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44608" y="1705877"/>
              <a:ext cx="457200" cy="457200"/>
            </a:xfrm>
            <a:prstGeom prst="rect">
              <a:avLst/>
            </a:prstGeom>
          </p:spPr>
        </p:pic>
        <p:pic>
          <p:nvPicPr>
            <p:cNvPr id="11" name="Graphic 10">
              <a:extLst>
                <a:ext uri="{FF2B5EF4-FFF2-40B4-BE49-F238E27FC236}">
                  <a16:creationId xmlns:a16="http://schemas.microsoft.com/office/drawing/2014/main" id="{FBE13CCC-9433-45C4-89ED-1268D97A005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79150" y="2225222"/>
              <a:ext cx="457200" cy="457200"/>
            </a:xfrm>
            <a:prstGeom prst="rect">
              <a:avLst/>
            </a:prstGeom>
          </p:spPr>
        </p:pic>
        <p:pic>
          <p:nvPicPr>
            <p:cNvPr id="12" name="Graphic 11">
              <a:extLst>
                <a:ext uri="{FF2B5EF4-FFF2-40B4-BE49-F238E27FC236}">
                  <a16:creationId xmlns:a16="http://schemas.microsoft.com/office/drawing/2014/main" id="{CB64EEED-5974-46C3-BC81-61EF0AF9B9B2}"/>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79150" y="4018915"/>
              <a:ext cx="457200" cy="457200"/>
            </a:xfrm>
            <a:prstGeom prst="rect">
              <a:avLst/>
            </a:prstGeom>
          </p:spPr>
        </p:pic>
        <p:pic>
          <p:nvPicPr>
            <p:cNvPr id="13" name="Graphic 12">
              <a:extLst>
                <a:ext uri="{FF2B5EF4-FFF2-40B4-BE49-F238E27FC236}">
                  <a16:creationId xmlns:a16="http://schemas.microsoft.com/office/drawing/2014/main" id="{594D6B97-9424-4068-B966-7C2D95615A52}"/>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873462" y="4470531"/>
              <a:ext cx="469900" cy="469900"/>
            </a:xfrm>
            <a:prstGeom prst="rect">
              <a:avLst/>
            </a:prstGeom>
          </p:spPr>
        </p:pic>
        <p:pic>
          <p:nvPicPr>
            <p:cNvPr id="14" name="Graphic 13">
              <a:extLst>
                <a:ext uri="{FF2B5EF4-FFF2-40B4-BE49-F238E27FC236}">
                  <a16:creationId xmlns:a16="http://schemas.microsoft.com/office/drawing/2014/main" id="{9A995A37-ED3F-49EF-AF55-835150414CB3}"/>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873462" y="2575434"/>
              <a:ext cx="469900" cy="469900"/>
            </a:xfrm>
            <a:prstGeom prst="rect">
              <a:avLst/>
            </a:prstGeom>
          </p:spPr>
        </p:pic>
        <p:pic>
          <p:nvPicPr>
            <p:cNvPr id="15" name="Graphic 14">
              <a:extLst>
                <a:ext uri="{FF2B5EF4-FFF2-40B4-BE49-F238E27FC236}">
                  <a16:creationId xmlns:a16="http://schemas.microsoft.com/office/drawing/2014/main" id="{08A74123-D9B7-4BBA-BB85-9BC5AF86C5A6}"/>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5816331" y="3470286"/>
              <a:ext cx="469900" cy="469900"/>
            </a:xfrm>
            <a:prstGeom prst="rect">
              <a:avLst/>
            </a:prstGeom>
          </p:spPr>
        </p:pic>
        <p:pic>
          <p:nvPicPr>
            <p:cNvPr id="16" name="Graphic 15">
              <a:extLst>
                <a:ext uri="{FF2B5EF4-FFF2-40B4-BE49-F238E27FC236}">
                  <a16:creationId xmlns:a16="http://schemas.microsoft.com/office/drawing/2014/main" id="{24417A61-9E2F-407C-BDD9-6B6AB3EBA616}"/>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447034" y="4470531"/>
              <a:ext cx="469900" cy="469900"/>
            </a:xfrm>
            <a:prstGeom prst="rect">
              <a:avLst/>
            </a:prstGeom>
          </p:spPr>
        </p:pic>
        <p:pic>
          <p:nvPicPr>
            <p:cNvPr id="17" name="Graphic 16">
              <a:extLst>
                <a:ext uri="{FF2B5EF4-FFF2-40B4-BE49-F238E27FC236}">
                  <a16:creationId xmlns:a16="http://schemas.microsoft.com/office/drawing/2014/main" id="{2A48D867-BB6C-463E-A3CC-78906D7E66A4}"/>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703893" y="2560754"/>
              <a:ext cx="469900" cy="469900"/>
            </a:xfrm>
            <a:prstGeom prst="rect">
              <a:avLst/>
            </a:prstGeom>
          </p:spPr>
        </p:pic>
        <p:pic>
          <p:nvPicPr>
            <p:cNvPr id="18" name="Graphic 17">
              <a:extLst>
                <a:ext uri="{FF2B5EF4-FFF2-40B4-BE49-F238E27FC236}">
                  <a16:creationId xmlns:a16="http://schemas.microsoft.com/office/drawing/2014/main" id="{23C3A953-B067-4C9F-84E2-9E73EF3BFB3E}"/>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7976018" y="3349261"/>
              <a:ext cx="457200" cy="457200"/>
            </a:xfrm>
            <a:prstGeom prst="rect">
              <a:avLst/>
            </a:prstGeom>
          </p:spPr>
        </p:pic>
        <p:pic>
          <p:nvPicPr>
            <p:cNvPr id="19" name="Graphic 18">
              <a:extLst>
                <a:ext uri="{FF2B5EF4-FFF2-40B4-BE49-F238E27FC236}">
                  <a16:creationId xmlns:a16="http://schemas.microsoft.com/office/drawing/2014/main" id="{44267ED1-FBD9-474A-94B0-17EC997D917A}"/>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9857397" y="2673784"/>
              <a:ext cx="640080" cy="640080"/>
            </a:xfrm>
            <a:prstGeom prst="rect">
              <a:avLst/>
            </a:prstGeom>
          </p:spPr>
        </p:pic>
        <p:sp>
          <p:nvSpPr>
            <p:cNvPr id="20" name="TextBox 19">
              <a:extLst>
                <a:ext uri="{FF2B5EF4-FFF2-40B4-BE49-F238E27FC236}">
                  <a16:creationId xmlns:a16="http://schemas.microsoft.com/office/drawing/2014/main" id="{3CA56FF1-5E7E-4AC2-BC96-0C5144699F3D}"/>
                </a:ext>
              </a:extLst>
            </p:cNvPr>
            <p:cNvSpPr txBox="1"/>
            <p:nvPr/>
          </p:nvSpPr>
          <p:spPr>
            <a:xfrm>
              <a:off x="1093771" y="3047944"/>
              <a:ext cx="3066865" cy="830997"/>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 do EC2</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panose="020B0603020204020204" pitchFamily="34" charset="0"/>
                  <a:ea typeface="Amazon Ember" panose="020B0603020204020204" pitchFamily="34" charset="0"/>
                  <a:cs typeface="Amazon Ember" panose="020B0603020204020204" pitchFamily="34" charset="0"/>
                </a:rPr>
                <a:t>Endereço IP privado</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10.0.0.7</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panose="020B0603020204020204" pitchFamily="34" charset="0"/>
                  <a:ea typeface="Amazon Ember" panose="020B0603020204020204" pitchFamily="34" charset="0"/>
                  <a:cs typeface="Amazon Ember" panose="020B0603020204020204" pitchFamily="34" charset="0"/>
                </a:rPr>
                <a:t>Endereço IP público</a:t>
              </a:r>
              <a:r>
                <a:rPr lang="pt-BR" sz="1600">
                  <a:ea typeface="Amazon Ember" panose="020B0603020204020204" pitchFamily="34" charset="0"/>
                  <a:cs typeface="Amazon Ember" panose="020B0603020204020204" pitchFamily="34" charset="0"/>
                </a:rPr>
                <a:t>: 198.51.100.3</a:t>
              </a:r>
            </a:p>
          </p:txBody>
        </p:sp>
        <p:sp>
          <p:nvSpPr>
            <p:cNvPr id="21" name="TextBox 20">
              <a:extLst>
                <a:ext uri="{FF2B5EF4-FFF2-40B4-BE49-F238E27FC236}">
                  <a16:creationId xmlns:a16="http://schemas.microsoft.com/office/drawing/2014/main" id="{81743C52-3519-46F4-95BB-389A8BC7F0B9}"/>
                </a:ext>
              </a:extLst>
            </p:cNvPr>
            <p:cNvSpPr txBox="1"/>
            <p:nvPr/>
          </p:nvSpPr>
          <p:spPr>
            <a:xfrm>
              <a:off x="6339756" y="3054697"/>
              <a:ext cx="1198174" cy="738664"/>
            </a:xfrm>
            <a:prstGeom prst="rect">
              <a:avLst/>
            </a:prstGeom>
            <a:solidFill>
              <a:schemeClr val="bg1"/>
            </a:solidFill>
          </p:spPr>
          <p:txBody>
            <a:bodyPr wrap="square" lIns="0" tIns="0" rIns="0" bIns="0"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Gateway da Internet &lt;</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igw</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-id&gt;</a:t>
              </a:r>
            </a:p>
          </p:txBody>
        </p:sp>
        <p:sp>
          <p:nvSpPr>
            <p:cNvPr id="22" name="TextBox 21">
              <a:extLst>
                <a:ext uri="{FF2B5EF4-FFF2-40B4-BE49-F238E27FC236}">
                  <a16:creationId xmlns:a16="http://schemas.microsoft.com/office/drawing/2014/main" id="{6B13BB05-3980-42E8-A2E0-740AFBA55E6B}"/>
                </a:ext>
              </a:extLst>
            </p:cNvPr>
            <p:cNvSpPr txBox="1"/>
            <p:nvPr/>
          </p:nvSpPr>
          <p:spPr>
            <a:xfrm>
              <a:off x="5657584" y="4012710"/>
              <a:ext cx="787395"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Roteador</a:t>
              </a:r>
            </a:p>
          </p:txBody>
        </p:sp>
        <p:sp>
          <p:nvSpPr>
            <p:cNvPr id="23" name="TextBox 22">
              <a:extLst>
                <a:ext uri="{FF2B5EF4-FFF2-40B4-BE49-F238E27FC236}">
                  <a16:creationId xmlns:a16="http://schemas.microsoft.com/office/drawing/2014/main" id="{34AEEA94-28A7-4055-8D74-E29F346ECEC0}"/>
                </a:ext>
              </a:extLst>
            </p:cNvPr>
            <p:cNvSpPr txBox="1"/>
            <p:nvPr/>
          </p:nvSpPr>
          <p:spPr>
            <a:xfrm>
              <a:off x="7386125" y="3845200"/>
              <a:ext cx="1636987"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Kinesis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Streams de dados</a:t>
              </a:r>
            </a:p>
          </p:txBody>
        </p:sp>
        <p:sp>
          <p:nvSpPr>
            <p:cNvPr id="24" name="TextBox 23">
              <a:extLst>
                <a:ext uri="{FF2B5EF4-FFF2-40B4-BE49-F238E27FC236}">
                  <a16:creationId xmlns:a16="http://schemas.microsoft.com/office/drawing/2014/main" id="{2D7CD8BD-21B3-4314-AE4B-38FF426985D7}"/>
                </a:ext>
              </a:extLst>
            </p:cNvPr>
            <p:cNvSpPr txBox="1"/>
            <p:nvPr/>
          </p:nvSpPr>
          <p:spPr>
            <a:xfrm>
              <a:off x="9728436" y="3268548"/>
              <a:ext cx="89800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sp>
          <p:nvSpPr>
            <p:cNvPr id="25" name="TextBox 24">
              <a:extLst>
                <a:ext uri="{FF2B5EF4-FFF2-40B4-BE49-F238E27FC236}">
                  <a16:creationId xmlns:a16="http://schemas.microsoft.com/office/drawing/2014/main" id="{51CF0D06-7705-4833-818B-AF12D0D77276}"/>
                </a:ext>
              </a:extLst>
            </p:cNvPr>
            <p:cNvSpPr txBox="1"/>
            <p:nvPr/>
          </p:nvSpPr>
          <p:spPr>
            <a:xfrm>
              <a:off x="2897959" y="5037302"/>
              <a:ext cx="2940216" cy="584775"/>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Interface de rede de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endpoint</a:t>
              </a:r>
              <a:r>
                <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panose="020B0603020204020204" pitchFamily="34" charset="0"/>
                  <a:ea typeface="Amazon Ember" panose="020B0603020204020204" pitchFamily="34" charset="0"/>
                  <a:cs typeface="Amazon Ember" panose="020B0603020204020204" pitchFamily="34" charset="0"/>
                </a:rPr>
                <a:t>Endereço IP privado</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10.0.1.6</a:t>
              </a:r>
            </a:p>
          </p:txBody>
        </p:sp>
        <p:sp>
          <p:nvSpPr>
            <p:cNvPr id="26" name="TextBox 25">
              <a:extLst>
                <a:ext uri="{FF2B5EF4-FFF2-40B4-BE49-F238E27FC236}">
                  <a16:creationId xmlns:a16="http://schemas.microsoft.com/office/drawing/2014/main" id="{8CE680A5-B3CE-4E08-9E9D-2EDB1CC7730B}"/>
                </a:ext>
              </a:extLst>
            </p:cNvPr>
            <p:cNvSpPr txBox="1"/>
            <p:nvPr/>
          </p:nvSpPr>
          <p:spPr>
            <a:xfrm>
              <a:off x="1093770" y="4952260"/>
              <a:ext cx="1715877" cy="830997"/>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 do EC2</a:t>
              </a:r>
              <a:r>
                <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panose="020B0603020204020204" pitchFamily="34" charset="0"/>
                  <a:ea typeface="Amazon Ember" panose="020B0603020204020204" pitchFamily="34" charset="0"/>
                  <a:cs typeface="Amazon Ember" panose="020B0603020204020204" pitchFamily="34" charset="0"/>
                </a:rPr>
                <a:t>Endereço IP privado</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10.0.1.7</a:t>
              </a:r>
              <a:endParaRPr lang="en-US" sz="1600" dirty="0">
                <a:solidFill>
                  <a:schemeClr val="accent5"/>
                </a:solidFill>
                <a:ea typeface="Amazon Ember" panose="020B0603020204020204" pitchFamily="34" charset="0"/>
                <a:cs typeface="Amazon Ember" panose="020B0603020204020204" pitchFamily="34" charset="0"/>
              </a:endParaRPr>
            </a:p>
          </p:txBody>
        </p:sp>
        <p:sp>
          <p:nvSpPr>
            <p:cNvPr id="28" name="TextBox 27">
              <a:extLst>
                <a:ext uri="{FF2B5EF4-FFF2-40B4-BE49-F238E27FC236}">
                  <a16:creationId xmlns:a16="http://schemas.microsoft.com/office/drawing/2014/main" id="{0F36EF85-EFB4-4BDF-97B7-1EF8F0208B91}"/>
                </a:ext>
              </a:extLst>
            </p:cNvPr>
            <p:cNvSpPr txBox="1"/>
            <p:nvPr/>
          </p:nvSpPr>
          <p:spPr>
            <a:xfrm>
              <a:off x="2314802" y="2743165"/>
              <a:ext cx="2013693" cy="338554"/>
            </a:xfrm>
            <a:prstGeom prst="rect">
              <a:avLst/>
            </a:prstGeom>
            <a:noFill/>
          </p:spPr>
          <p:txBody>
            <a:bodyPr wrap="none" rtlCol="0">
              <a:spAutoFit/>
            </a:bodyPr>
            <a:lstStyle/>
            <a:p>
              <a:pPr rtl="0"/>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Nome do host do endpoint</a:t>
              </a:r>
            </a:p>
          </p:txBody>
        </p:sp>
        <p:sp>
          <p:nvSpPr>
            <p:cNvPr id="29" name="TextBox 28">
              <a:extLst>
                <a:ext uri="{FF2B5EF4-FFF2-40B4-BE49-F238E27FC236}">
                  <a16:creationId xmlns:a16="http://schemas.microsoft.com/office/drawing/2014/main" id="{6146FB97-7B93-4A1F-8369-3BAE2FCBB543}"/>
                </a:ext>
              </a:extLst>
            </p:cNvPr>
            <p:cNvSpPr txBox="1"/>
            <p:nvPr/>
          </p:nvSpPr>
          <p:spPr>
            <a:xfrm>
              <a:off x="2314802" y="4438943"/>
              <a:ext cx="1845377" cy="584775"/>
            </a:xfrm>
            <a:prstGeom prst="rect">
              <a:avLst/>
            </a:prstGeom>
            <a:noFill/>
          </p:spPr>
          <p:txBody>
            <a:bodyPr wrap="none" rtlCol="0">
              <a:spAutoFit/>
            </a:bodyPr>
            <a:lstStyle/>
            <a:p>
              <a:pPr rtl="0"/>
              <a:r>
                <a:rPr lang="pt-BR"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Nome do host do </a:t>
              </a:r>
              <a:r>
                <a:rPr lang="pt-BR" sz="16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
              <a:br>
                <a:rPr lang="pt-BR" sz="16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pt-BR" sz="1600" dirty="0" err="1"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endpoint</a:t>
              </a:r>
              <a:endParaRPr lang="pt-BR"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a:extLst>
                <a:ext uri="{FF2B5EF4-FFF2-40B4-BE49-F238E27FC236}">
                  <a16:creationId xmlns:a16="http://schemas.microsoft.com/office/drawing/2014/main" id="{CD650D35-61DA-421C-8BB7-0624C4B8F903}"/>
                </a:ext>
              </a:extLst>
            </p:cNvPr>
            <p:cNvSpPr txBox="1"/>
            <p:nvPr/>
          </p:nvSpPr>
          <p:spPr>
            <a:xfrm>
              <a:off x="2314802" y="2494718"/>
              <a:ext cx="2311851" cy="338554"/>
            </a:xfrm>
            <a:prstGeom prst="rect">
              <a:avLst/>
            </a:prstGeom>
            <a:noFill/>
            <a:ln>
              <a:noFill/>
            </a:ln>
          </p:spPr>
          <p:txBody>
            <a:bodyPr wrap="non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Nome do host DNS padrão</a:t>
              </a:r>
            </a:p>
          </p:txBody>
        </p:sp>
        <p:cxnSp>
          <p:nvCxnSpPr>
            <p:cNvPr id="40" name="Connector: Elbow 39">
              <a:extLst>
                <a:ext uri="{FF2B5EF4-FFF2-40B4-BE49-F238E27FC236}">
                  <a16:creationId xmlns:a16="http://schemas.microsoft.com/office/drawing/2014/main" id="{6356F470-D836-4790-9FC2-CAA1EAA270DE}"/>
                </a:ext>
              </a:extLst>
            </p:cNvPr>
            <p:cNvCxnSpPr>
              <a:cxnSpLocks/>
              <a:endCxn id="16" idx="0"/>
            </p:cNvCxnSpPr>
            <p:nvPr/>
          </p:nvCxnSpPr>
          <p:spPr>
            <a:xfrm>
              <a:off x="2417290" y="3040843"/>
              <a:ext cx="2264694" cy="1429688"/>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52F0EF5-E516-4C23-BBF3-AFB5028BFCC2}"/>
                </a:ext>
              </a:extLst>
            </p:cNvPr>
            <p:cNvSpPr txBox="1"/>
            <p:nvPr/>
          </p:nvSpPr>
          <p:spPr>
            <a:xfrm>
              <a:off x="7342845" y="1436689"/>
              <a:ext cx="1561312" cy="1077218"/>
            </a:xfrm>
            <a:prstGeom prst="rect">
              <a:avLst/>
            </a:prstGeom>
            <a:solidFill>
              <a:schemeClr val="accent3"/>
            </a:solidFill>
          </p:spPr>
          <p:txBody>
            <a:bodyPr wrap="square" rtlCol="0">
              <a:spAutoFit/>
            </a:bodyPr>
            <a:lstStyle/>
            <a:p>
              <a:pPr rtl="0"/>
              <a:r>
                <a:rPr lang="pt-BR" sz="1600">
                  <a:ea typeface="Amazon Ember" panose="020B0603020204020204" pitchFamily="34" charset="0"/>
                  <a:cs typeface="Amazon Ember" panose="020B0603020204020204" pitchFamily="34" charset="0"/>
                </a:rPr>
                <a:t>DNS privado </a:t>
              </a:r>
              <a:r>
                <a:rPr lang="pt-BR" sz="1600">
                  <a:latin typeface="Amazon Ember" panose="020B0603020204020204" pitchFamily="34" charset="0"/>
                  <a:ea typeface="Amazon Ember" panose="020B0603020204020204" pitchFamily="34" charset="0"/>
                  <a:cs typeface="Amazon Ember" panose="020B0603020204020204" pitchFamily="34" charset="0"/>
                </a:rPr>
                <a:t>não</a:t>
              </a:r>
              <a:r>
                <a:rPr lang="pt-BR" sz="1600">
                  <a:ea typeface="Amazon Ember" panose="020B0603020204020204" pitchFamily="34" charset="0"/>
                  <a:cs typeface="Amazon Ember" panose="020B0603020204020204" pitchFamily="34" charset="0"/>
                </a:rPr>
                <a:t> habilitado para endpoint de interface</a:t>
              </a:r>
              <a:endParaRPr lang="en-US" sz="1600" dirty="0">
                <a:ea typeface="Amazon Ember" panose="020B0603020204020204" pitchFamily="34" charset="0"/>
                <a:cs typeface="Amazon Ember" panose="020B0603020204020204" pitchFamily="34" charset="0"/>
              </a:endParaRPr>
            </a:p>
          </p:txBody>
        </p:sp>
        <p:cxnSp>
          <p:nvCxnSpPr>
            <p:cNvPr id="41" name="Connector: Elbow 40">
              <a:extLst>
                <a:ext uri="{FF2B5EF4-FFF2-40B4-BE49-F238E27FC236}">
                  <a16:creationId xmlns:a16="http://schemas.microsoft.com/office/drawing/2014/main" id="{8C0F8610-D251-47F7-A065-98325258EE38}"/>
                </a:ext>
              </a:extLst>
            </p:cNvPr>
            <p:cNvCxnSpPr>
              <a:stCxn id="15" idx="0"/>
              <a:endCxn id="17" idx="1"/>
            </p:cNvCxnSpPr>
            <p:nvPr/>
          </p:nvCxnSpPr>
          <p:spPr>
            <a:xfrm rot="5400000" flipH="1" flipV="1">
              <a:off x="6040296" y="2806689"/>
              <a:ext cx="674582" cy="652612"/>
            </a:xfrm>
            <a:prstGeom prst="bentConnector2">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6C6BD4DB-A3AA-4242-8125-A73D44EC2F0A}"/>
                </a:ext>
              </a:extLst>
            </p:cNvPr>
            <p:cNvCxnSpPr>
              <a:stCxn id="17" idx="3"/>
              <a:endCxn id="18" idx="0"/>
            </p:cNvCxnSpPr>
            <p:nvPr/>
          </p:nvCxnSpPr>
          <p:spPr>
            <a:xfrm>
              <a:off x="7173793" y="2795704"/>
              <a:ext cx="1030825" cy="553557"/>
            </a:xfrm>
            <a:prstGeom prst="bentConnector2">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BF97C0E-0AD8-4ABD-AEDE-897F3AD3F46C}"/>
                </a:ext>
              </a:extLst>
            </p:cNvPr>
            <p:cNvCxnSpPr>
              <a:stCxn id="23" idx="2"/>
              <a:endCxn id="16" idx="3"/>
            </p:cNvCxnSpPr>
            <p:nvPr/>
          </p:nvCxnSpPr>
          <p:spPr>
            <a:xfrm rot="5400000">
              <a:off x="6423024" y="2923886"/>
              <a:ext cx="275506" cy="3287685"/>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F439E6C0-364B-469A-AF41-B8F964F83E84}"/>
              </a:ext>
            </a:extLst>
          </p:cNvPr>
          <p:cNvSpPr txBox="1"/>
          <p:nvPr/>
        </p:nvSpPr>
        <p:spPr>
          <a:xfrm>
            <a:off x="9129427" y="1218249"/>
            <a:ext cx="2864887" cy="338554"/>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1</a:t>
            </a:r>
          </a:p>
        </p:txBody>
      </p:sp>
      <p:graphicFrame>
        <p:nvGraphicFramePr>
          <p:cNvPr id="76" name="Table 75">
            <a:extLst>
              <a:ext uri="{FF2B5EF4-FFF2-40B4-BE49-F238E27FC236}">
                <a16:creationId xmlns:a16="http://schemas.microsoft.com/office/drawing/2014/main" id="{218CCE17-F2E3-4E0D-B19A-44EF38420BDE}"/>
              </a:ext>
            </a:extLst>
          </p:cNvPr>
          <p:cNvGraphicFramePr>
            <a:graphicFrameLocks noGrp="1"/>
          </p:cNvGraphicFramePr>
          <p:nvPr>
            <p:extLst>
              <p:ext uri="{D42A27DB-BD31-4B8C-83A1-F6EECF244321}">
                <p14:modId xmlns:p14="http://schemas.microsoft.com/office/powerpoint/2010/main" val="326644969"/>
              </p:ext>
            </p:extLst>
          </p:nvPr>
        </p:nvGraphicFramePr>
        <p:xfrm>
          <a:off x="9276612" y="1566254"/>
          <a:ext cx="2661888" cy="100584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600" b="1" i="0" dirty="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tc>
                  <a:txBody>
                    <a:bodyPr/>
                    <a:lstStyle/>
                    <a:p>
                      <a:pPr rtl="0"/>
                      <a:r>
                        <a:rPr lang="pt-BR" sz="16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rtl="0"/>
                      <a:r>
                        <a:rPr lang="pt-BR" sz="1600" b="0" i="0">
                          <a:latin typeface="Amazon Ember Light" panose="020B0403020204020204" pitchFamily="34" charset="0"/>
                          <a:ea typeface="Amazon Ember Light" panose="020B0403020204020204" pitchFamily="34" charset="0"/>
                          <a:cs typeface="Amazon Ember Light" panose="020B0403020204020204" pitchFamily="34" charset="0"/>
                        </a:rPr>
                        <a:t>10.0.0.0/16</a:t>
                      </a:r>
                    </a:p>
                  </a:txBody>
                  <a:tcPr anchor="ctr">
                    <a:solidFill>
                      <a:schemeClr val="bg1">
                        <a:lumMod val="95000"/>
                      </a:schemeClr>
                    </a:solidFill>
                  </a:tcPr>
                </a:tc>
                <a:tc>
                  <a:txBody>
                    <a:bodyPr/>
                    <a:lstStyle/>
                    <a:p>
                      <a:pPr rtl="0"/>
                      <a:r>
                        <a:rPr lang="pt-BR" sz="1600" b="0" i="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pPr rtl="0"/>
                      <a:r>
                        <a:rPr lang="pt-BR" sz="16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0.0.0.0/0 </a:t>
                      </a:r>
                    </a:p>
                  </a:txBody>
                  <a:tcPr anchor="ctr">
                    <a:solidFill>
                      <a:schemeClr val="bg1">
                        <a:lumMod val="95000"/>
                      </a:schemeClr>
                    </a:solidFill>
                  </a:tcPr>
                </a:tc>
                <a:tc>
                  <a:txBody>
                    <a:bodyPr/>
                    <a:lstStyle/>
                    <a:p>
                      <a:pPr rtl="0"/>
                      <a:r>
                        <a:rPr lang="pt-BR" sz="1600" b="0" i="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igw</a:t>
                      </a:r>
                      <a:r>
                        <a:rPr lang="pt-BR"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-id</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81" name="TextBox 80">
            <a:extLst>
              <a:ext uri="{FF2B5EF4-FFF2-40B4-BE49-F238E27FC236}">
                <a16:creationId xmlns:a16="http://schemas.microsoft.com/office/drawing/2014/main" id="{F30BCD2A-5C7B-4A03-A55F-2E5CE5C5E17F}"/>
              </a:ext>
            </a:extLst>
          </p:cNvPr>
          <p:cNvSpPr txBox="1"/>
          <p:nvPr/>
        </p:nvSpPr>
        <p:spPr>
          <a:xfrm>
            <a:off x="9148310" y="4250544"/>
            <a:ext cx="2864887" cy="338554"/>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2</a:t>
            </a:r>
          </a:p>
        </p:txBody>
      </p:sp>
      <p:graphicFrame>
        <p:nvGraphicFramePr>
          <p:cNvPr id="80" name="Table 79">
            <a:extLst>
              <a:ext uri="{FF2B5EF4-FFF2-40B4-BE49-F238E27FC236}">
                <a16:creationId xmlns:a16="http://schemas.microsoft.com/office/drawing/2014/main" id="{E4F4E559-A711-47A6-BFFB-2B4C567C8855}"/>
              </a:ext>
            </a:extLst>
          </p:cNvPr>
          <p:cNvGraphicFramePr>
            <a:graphicFrameLocks noGrp="1"/>
          </p:cNvGraphicFramePr>
          <p:nvPr>
            <p:extLst>
              <p:ext uri="{D42A27DB-BD31-4B8C-83A1-F6EECF244321}">
                <p14:modId xmlns:p14="http://schemas.microsoft.com/office/powerpoint/2010/main" val="3457399980"/>
              </p:ext>
            </p:extLst>
          </p:nvPr>
        </p:nvGraphicFramePr>
        <p:xfrm>
          <a:off x="9295495" y="4598549"/>
          <a:ext cx="2661888" cy="67056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6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tc>
                  <a:txBody>
                    <a:bodyPr/>
                    <a:lstStyle/>
                    <a:p>
                      <a:pPr rtl="0"/>
                      <a:r>
                        <a:rPr lang="pt-BR" sz="16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rtl="0"/>
                      <a:r>
                        <a:rPr lang="pt-BR" sz="1600" b="0" i="0">
                          <a:latin typeface="Amazon Ember Light" panose="020B0403020204020204" pitchFamily="34" charset="0"/>
                          <a:ea typeface="Amazon Ember Light" panose="020B0403020204020204" pitchFamily="34" charset="0"/>
                          <a:cs typeface="Amazon Ember Light" panose="020B0403020204020204" pitchFamily="34" charset="0"/>
                        </a:rPr>
                        <a:t>10.0.0.0/16</a:t>
                      </a:r>
                    </a:p>
                  </a:txBody>
                  <a:tcPr anchor="ctr">
                    <a:solidFill>
                      <a:schemeClr val="bg1">
                        <a:lumMod val="95000"/>
                      </a:schemeClr>
                    </a:solidFill>
                  </a:tcPr>
                </a:tc>
                <a:tc>
                  <a:txBody>
                    <a:bodyPr/>
                    <a:lstStyle/>
                    <a:p>
                      <a:pPr rtl="0"/>
                      <a:r>
                        <a:rPr lang="pt-BR" sz="1600" b="0" i="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3370580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4D98-C43F-45F4-B5AA-796C1E67440A}"/>
              </a:ext>
            </a:extLst>
          </p:cNvPr>
          <p:cNvSpPr>
            <a:spLocks noGrp="1"/>
          </p:cNvSpPr>
          <p:nvPr>
            <p:ph type="title"/>
          </p:nvPr>
        </p:nvSpPr>
        <p:spPr/>
        <p:txBody>
          <a:bodyPr rtlCol="0"/>
          <a:lstStyle/>
          <a:p>
            <a:pPr rtl="0"/>
            <a:r>
              <a:rPr lang="pt-BR" sz="3600"/>
              <a:t>Exemplo de uso de VPC endpoints (2 de 2)</a:t>
            </a:r>
          </a:p>
        </p:txBody>
      </p:sp>
      <p:grpSp>
        <p:nvGrpSpPr>
          <p:cNvPr id="28" name="Group 27" descr="example of private DNS enabled for interface endpoint explained in the notes.">
            <a:extLst>
              <a:ext uri="{FF2B5EF4-FFF2-40B4-BE49-F238E27FC236}">
                <a16:creationId xmlns:a16="http://schemas.microsoft.com/office/drawing/2014/main" id="{421BD9D5-0E01-4375-B4CF-D246AADE733D}"/>
              </a:ext>
            </a:extLst>
          </p:cNvPr>
          <p:cNvGrpSpPr/>
          <p:nvPr/>
        </p:nvGrpSpPr>
        <p:grpSpPr>
          <a:xfrm>
            <a:off x="176397" y="1196368"/>
            <a:ext cx="10450042" cy="5303077"/>
            <a:chOff x="176397" y="1196368"/>
            <a:chExt cx="10450042" cy="5303077"/>
          </a:xfrm>
        </p:grpSpPr>
        <p:sp>
          <p:nvSpPr>
            <p:cNvPr id="10" name="Rectangle 9">
              <a:extLst>
                <a:ext uri="{FF2B5EF4-FFF2-40B4-BE49-F238E27FC236}">
                  <a16:creationId xmlns:a16="http://schemas.microsoft.com/office/drawing/2014/main" id="{D434ADD0-F31A-44E8-A9F8-F9AE3DF76730}"/>
                </a:ext>
              </a:extLst>
            </p:cNvPr>
            <p:cNvSpPr/>
            <p:nvPr/>
          </p:nvSpPr>
          <p:spPr>
            <a:xfrm>
              <a:off x="579150" y="2227581"/>
              <a:ext cx="5120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1D8900"/>
                  </a:solidFill>
                  <a:effectLst/>
                  <a:uLnTx/>
                  <a:uFillTx/>
                  <a:ea typeface="+mn-ea"/>
                  <a:cs typeface="+mn-cs"/>
                </a:rPr>
                <a:t>Sub-rede 1: 10.0.0.0/24</a:t>
              </a:r>
            </a:p>
          </p:txBody>
        </p:sp>
        <p:cxnSp>
          <p:nvCxnSpPr>
            <p:cNvPr id="34" name="Connector: Elbow 33">
              <a:extLst>
                <a:ext uri="{FF2B5EF4-FFF2-40B4-BE49-F238E27FC236}">
                  <a16:creationId xmlns:a16="http://schemas.microsoft.com/office/drawing/2014/main" id="{F9FAF75B-F384-4DD2-BF7A-553CF7DECC01}"/>
                </a:ext>
              </a:extLst>
            </p:cNvPr>
            <p:cNvCxnSpPr>
              <a:cxnSpLocks/>
              <a:stCxn id="14" idx="3"/>
              <a:endCxn id="16" idx="0"/>
            </p:cNvCxnSpPr>
            <p:nvPr/>
          </p:nvCxnSpPr>
          <p:spPr>
            <a:xfrm>
              <a:off x="2343362" y="2810384"/>
              <a:ext cx="2723632" cy="1760506"/>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D650D35-61DA-421C-8BB7-0624C4B8F903}"/>
                </a:ext>
              </a:extLst>
            </p:cNvPr>
            <p:cNvSpPr txBox="1"/>
            <p:nvPr/>
          </p:nvSpPr>
          <p:spPr>
            <a:xfrm>
              <a:off x="2314802" y="2513180"/>
              <a:ext cx="3112758" cy="584775"/>
            </a:xfrm>
            <a:prstGeom prst="rect">
              <a:avLst/>
            </a:prstGeom>
            <a:noFill/>
            <a:ln>
              <a:noFill/>
            </a:ln>
          </p:spPr>
          <p:txBody>
            <a:bodyPr wrap="square" rtlCol="0">
              <a:spAutoFit/>
            </a:bodyPr>
            <a:lstStyle/>
            <a:p>
              <a:pPr rtl="0"/>
              <a:r>
                <a:rPr lang="pt-BR"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Nome do host DNS padrão ou nome do host do </a:t>
              </a:r>
              <a:r>
                <a:rPr lang="pt-BR" sz="16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endpoint</a:t>
              </a:r>
              <a:endParaRPr lang="pt-BR"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id="{A7DDA69F-4D97-4CFE-A703-922B1A3CAC83}"/>
                </a:ext>
              </a:extLst>
            </p:cNvPr>
            <p:cNvSpPr/>
            <p:nvPr/>
          </p:nvSpPr>
          <p:spPr>
            <a:xfrm>
              <a:off x="579150" y="4021274"/>
              <a:ext cx="5120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Sub-rede 2: 10.0.1.0/24</a:t>
              </a:r>
            </a:p>
          </p:txBody>
        </p:sp>
        <p:sp>
          <p:nvSpPr>
            <p:cNvPr id="29" name="TextBox 28">
              <a:extLst>
                <a:ext uri="{FF2B5EF4-FFF2-40B4-BE49-F238E27FC236}">
                  <a16:creationId xmlns:a16="http://schemas.microsoft.com/office/drawing/2014/main" id="{6146FB97-7B93-4A1F-8369-3BAE2FCBB543}"/>
                </a:ext>
              </a:extLst>
            </p:cNvPr>
            <p:cNvSpPr txBox="1"/>
            <p:nvPr/>
          </p:nvSpPr>
          <p:spPr>
            <a:xfrm>
              <a:off x="2305658" y="4272865"/>
              <a:ext cx="2480672" cy="830997"/>
            </a:xfrm>
            <a:prstGeom prst="rect">
              <a:avLst/>
            </a:prstGeom>
            <a:noFill/>
          </p:spPr>
          <p:txBody>
            <a:bodyPr wrap="square" rtlCol="0">
              <a:spAutoFit/>
            </a:bodyPr>
            <a:lstStyle/>
            <a:p>
              <a:pPr rtl="0"/>
              <a:r>
                <a:rPr lang="pt-BR"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Nome do host DNS padrão ou nome do host do </a:t>
              </a:r>
              <a:r>
                <a:rPr lang="pt-BR" sz="16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endpoint</a:t>
              </a:r>
              <a:endParaRPr lang="pt-BR"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TextBox 81">
              <a:extLst>
                <a:ext uri="{FF2B5EF4-FFF2-40B4-BE49-F238E27FC236}">
                  <a16:creationId xmlns:a16="http://schemas.microsoft.com/office/drawing/2014/main" id="{6C5F99CD-CE61-409D-8E25-A1D8C366BEE4}"/>
                </a:ext>
              </a:extLst>
            </p:cNvPr>
            <p:cNvSpPr txBox="1"/>
            <p:nvPr/>
          </p:nvSpPr>
          <p:spPr>
            <a:xfrm>
              <a:off x="176397" y="5914670"/>
              <a:ext cx="8260595" cy="584775"/>
            </a:xfrm>
            <a:prstGeom prst="rect">
              <a:avLst/>
            </a:prstGeom>
            <a:solidFill>
              <a:schemeClr val="bg1"/>
            </a:solidFill>
          </p:spPr>
          <p:txBody>
            <a:bodyPr wrap="non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Nome do host DNS padrão</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kinesis.us-east-1.amazonaws.com</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Nome do host DNS específico do endpoint</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vpce-123-ab-kinesis.us-east-1.vpce.amazonaws.com</a:t>
              </a:r>
            </a:p>
          </p:txBody>
        </p:sp>
        <p:sp>
          <p:nvSpPr>
            <p:cNvPr id="5" name="Rectangle 4">
              <a:extLst>
                <a:ext uri="{FF2B5EF4-FFF2-40B4-BE49-F238E27FC236}">
                  <a16:creationId xmlns:a16="http://schemas.microsoft.com/office/drawing/2014/main" id="{D895B122-CB86-49D1-8522-35B862FD51B4}"/>
                </a:ext>
              </a:extLst>
            </p:cNvPr>
            <p:cNvSpPr/>
            <p:nvPr/>
          </p:nvSpPr>
          <p:spPr>
            <a:xfrm>
              <a:off x="344606" y="1705877"/>
              <a:ext cx="6583680" cy="41148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10.0.0.0/16</a:t>
              </a:r>
              <a:endParaRPr kumimoji="0" lang="en-US" sz="1200" b="0" i="0" u="none" strike="noStrike" kern="0" cap="none" spc="0" normalizeH="0" baseline="0" noProof="0" dirty="0">
                <a:ln w="0"/>
                <a:solidFill>
                  <a:srgbClr val="1D8900"/>
                </a:solidFill>
                <a:effectLst/>
                <a:uLnTx/>
                <a:uFillTx/>
                <a:ea typeface="+mn-ea"/>
                <a:cs typeface="+mn-cs"/>
              </a:endParaRPr>
            </a:p>
          </p:txBody>
        </p:sp>
        <p:sp>
          <p:nvSpPr>
            <p:cNvPr id="7" name="Rectangle 6">
              <a:extLst>
                <a:ext uri="{FF2B5EF4-FFF2-40B4-BE49-F238E27FC236}">
                  <a16:creationId xmlns:a16="http://schemas.microsoft.com/office/drawing/2014/main" id="{F585BD24-B3B8-436D-8922-3B9A67BA6CDD}"/>
                </a:ext>
              </a:extLst>
            </p:cNvPr>
            <p:cNvSpPr/>
            <p:nvPr/>
          </p:nvSpPr>
          <p:spPr>
            <a:xfrm>
              <a:off x="176397" y="1196368"/>
              <a:ext cx="8846715" cy="470916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ea typeface="+mn-ea"/>
                  <a:cs typeface="+mn-cs"/>
                </a:rPr>
                <a:t> Nuvem AWS</a:t>
              </a:r>
            </a:p>
          </p:txBody>
        </p:sp>
        <p:pic>
          <p:nvPicPr>
            <p:cNvPr id="8" name="Graphic 7">
              <a:extLst>
                <a:ext uri="{FF2B5EF4-FFF2-40B4-BE49-F238E27FC236}">
                  <a16:creationId xmlns:a16="http://schemas.microsoft.com/office/drawing/2014/main" id="{C82C931D-B383-4795-B40A-0168B1AED866}"/>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76399" y="1196368"/>
              <a:ext cx="457200" cy="457200"/>
            </a:xfrm>
            <a:prstGeom prst="rect">
              <a:avLst/>
            </a:prstGeom>
          </p:spPr>
        </p:pic>
        <p:pic>
          <p:nvPicPr>
            <p:cNvPr id="9" name="Graphic 8">
              <a:extLst>
                <a:ext uri="{FF2B5EF4-FFF2-40B4-BE49-F238E27FC236}">
                  <a16:creationId xmlns:a16="http://schemas.microsoft.com/office/drawing/2014/main" id="{9FA4D5CC-620A-4BA9-8BBE-D6B9BA70AEE3}"/>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44608" y="1705877"/>
              <a:ext cx="457200" cy="457200"/>
            </a:xfrm>
            <a:prstGeom prst="rect">
              <a:avLst/>
            </a:prstGeom>
          </p:spPr>
        </p:pic>
        <p:pic>
          <p:nvPicPr>
            <p:cNvPr id="11" name="Graphic 10">
              <a:extLst>
                <a:ext uri="{FF2B5EF4-FFF2-40B4-BE49-F238E27FC236}">
                  <a16:creationId xmlns:a16="http://schemas.microsoft.com/office/drawing/2014/main" id="{FBE13CCC-9433-45C4-89ED-1268D97A005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79150" y="2225222"/>
              <a:ext cx="457200" cy="457200"/>
            </a:xfrm>
            <a:prstGeom prst="rect">
              <a:avLst/>
            </a:prstGeom>
          </p:spPr>
        </p:pic>
        <p:pic>
          <p:nvPicPr>
            <p:cNvPr id="12" name="Graphic 11">
              <a:extLst>
                <a:ext uri="{FF2B5EF4-FFF2-40B4-BE49-F238E27FC236}">
                  <a16:creationId xmlns:a16="http://schemas.microsoft.com/office/drawing/2014/main" id="{CB64EEED-5974-46C3-BC81-61EF0AF9B9B2}"/>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79150" y="4018915"/>
              <a:ext cx="457200" cy="457200"/>
            </a:xfrm>
            <a:prstGeom prst="rect">
              <a:avLst/>
            </a:prstGeom>
          </p:spPr>
        </p:pic>
        <p:pic>
          <p:nvPicPr>
            <p:cNvPr id="13" name="Graphic 12">
              <a:extLst>
                <a:ext uri="{FF2B5EF4-FFF2-40B4-BE49-F238E27FC236}">
                  <a16:creationId xmlns:a16="http://schemas.microsoft.com/office/drawing/2014/main" id="{594D6B97-9424-4068-B966-7C2D95615A52}"/>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873462" y="4570890"/>
              <a:ext cx="469900" cy="469900"/>
            </a:xfrm>
            <a:prstGeom prst="rect">
              <a:avLst/>
            </a:prstGeom>
          </p:spPr>
        </p:pic>
        <p:pic>
          <p:nvPicPr>
            <p:cNvPr id="14" name="Graphic 13">
              <a:extLst>
                <a:ext uri="{FF2B5EF4-FFF2-40B4-BE49-F238E27FC236}">
                  <a16:creationId xmlns:a16="http://schemas.microsoft.com/office/drawing/2014/main" id="{9A995A37-ED3F-49EF-AF55-835150414CB3}"/>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873462" y="2575434"/>
              <a:ext cx="469900" cy="469900"/>
            </a:xfrm>
            <a:prstGeom prst="rect">
              <a:avLst/>
            </a:prstGeom>
          </p:spPr>
        </p:pic>
        <p:pic>
          <p:nvPicPr>
            <p:cNvPr id="15" name="Graphic 14">
              <a:extLst>
                <a:ext uri="{FF2B5EF4-FFF2-40B4-BE49-F238E27FC236}">
                  <a16:creationId xmlns:a16="http://schemas.microsoft.com/office/drawing/2014/main" id="{08A74123-D9B7-4BBA-BB85-9BC5AF86C5A6}"/>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5816331" y="3470286"/>
              <a:ext cx="469900" cy="469900"/>
            </a:xfrm>
            <a:prstGeom prst="rect">
              <a:avLst/>
            </a:prstGeom>
          </p:spPr>
        </p:pic>
        <p:pic>
          <p:nvPicPr>
            <p:cNvPr id="16" name="Graphic 15">
              <a:extLst>
                <a:ext uri="{FF2B5EF4-FFF2-40B4-BE49-F238E27FC236}">
                  <a16:creationId xmlns:a16="http://schemas.microsoft.com/office/drawing/2014/main" id="{24417A61-9E2F-407C-BDD9-6B6AB3EBA616}"/>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832044" y="4570890"/>
              <a:ext cx="469900" cy="469900"/>
            </a:xfrm>
            <a:prstGeom prst="rect">
              <a:avLst/>
            </a:prstGeom>
          </p:spPr>
        </p:pic>
        <p:pic>
          <p:nvPicPr>
            <p:cNvPr id="17" name="Graphic 16">
              <a:extLst>
                <a:ext uri="{FF2B5EF4-FFF2-40B4-BE49-F238E27FC236}">
                  <a16:creationId xmlns:a16="http://schemas.microsoft.com/office/drawing/2014/main" id="{2A48D867-BB6C-463E-A3CC-78906D7E66A4}"/>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703893" y="2758874"/>
              <a:ext cx="469900" cy="469900"/>
            </a:xfrm>
            <a:prstGeom prst="rect">
              <a:avLst/>
            </a:prstGeom>
          </p:spPr>
        </p:pic>
        <p:pic>
          <p:nvPicPr>
            <p:cNvPr id="18" name="Graphic 17">
              <a:extLst>
                <a:ext uri="{FF2B5EF4-FFF2-40B4-BE49-F238E27FC236}">
                  <a16:creationId xmlns:a16="http://schemas.microsoft.com/office/drawing/2014/main" id="{23C3A953-B067-4C9F-84E2-9E73EF3BFB3E}"/>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7976018" y="3516901"/>
              <a:ext cx="457200" cy="457200"/>
            </a:xfrm>
            <a:prstGeom prst="rect">
              <a:avLst/>
            </a:prstGeom>
          </p:spPr>
        </p:pic>
        <p:pic>
          <p:nvPicPr>
            <p:cNvPr id="19" name="Graphic 18">
              <a:extLst>
                <a:ext uri="{FF2B5EF4-FFF2-40B4-BE49-F238E27FC236}">
                  <a16:creationId xmlns:a16="http://schemas.microsoft.com/office/drawing/2014/main" id="{44267ED1-FBD9-474A-94B0-17EC997D917A}"/>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9857397" y="2673784"/>
              <a:ext cx="640080" cy="640080"/>
            </a:xfrm>
            <a:prstGeom prst="rect">
              <a:avLst/>
            </a:prstGeom>
          </p:spPr>
        </p:pic>
        <p:sp>
          <p:nvSpPr>
            <p:cNvPr id="20" name="TextBox 19">
              <a:extLst>
                <a:ext uri="{FF2B5EF4-FFF2-40B4-BE49-F238E27FC236}">
                  <a16:creationId xmlns:a16="http://schemas.microsoft.com/office/drawing/2014/main" id="{3CA56FF1-5E7E-4AC2-BC96-0C5144699F3D}"/>
                </a:ext>
              </a:extLst>
            </p:cNvPr>
            <p:cNvSpPr txBox="1"/>
            <p:nvPr/>
          </p:nvSpPr>
          <p:spPr>
            <a:xfrm>
              <a:off x="773731" y="3047944"/>
              <a:ext cx="3066865" cy="830997"/>
            </a:xfrm>
            <a:prstGeom prst="rect">
              <a:avLst/>
            </a:prstGeom>
            <a:noFill/>
          </p:spPr>
          <p:txBody>
            <a:bodyPr wrap="non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Instância do EC2</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panose="020B0603020204020204" pitchFamily="34" charset="0"/>
                  <a:ea typeface="Amazon Ember" panose="020B0603020204020204" pitchFamily="34" charset="0"/>
                  <a:cs typeface="Amazon Ember" panose="020B0603020204020204" pitchFamily="34" charset="0"/>
                </a:rPr>
                <a:t>Endereço IP privado</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10.0.0.7</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panose="020B0603020204020204" pitchFamily="34" charset="0"/>
                  <a:ea typeface="Amazon Ember" panose="020B0603020204020204" pitchFamily="34" charset="0"/>
                  <a:cs typeface="Amazon Ember" panose="020B0603020204020204" pitchFamily="34" charset="0"/>
                </a:rPr>
                <a:t>Endereço IP público</a:t>
              </a:r>
              <a:r>
                <a:rPr lang="pt-BR" sz="1600" dirty="0">
                  <a:ea typeface="Amazon Ember" panose="020B0603020204020204" pitchFamily="34" charset="0"/>
                  <a:cs typeface="Amazon Ember" panose="020B0603020204020204" pitchFamily="34" charset="0"/>
                </a:rPr>
                <a:t>: 198.51.100.3</a:t>
              </a:r>
            </a:p>
          </p:txBody>
        </p:sp>
        <p:sp>
          <p:nvSpPr>
            <p:cNvPr id="21" name="TextBox 20">
              <a:extLst>
                <a:ext uri="{FF2B5EF4-FFF2-40B4-BE49-F238E27FC236}">
                  <a16:creationId xmlns:a16="http://schemas.microsoft.com/office/drawing/2014/main" id="{81743C52-3519-46F4-95BB-389A8BC7F0B9}"/>
                </a:ext>
              </a:extLst>
            </p:cNvPr>
            <p:cNvSpPr txBox="1"/>
            <p:nvPr/>
          </p:nvSpPr>
          <p:spPr>
            <a:xfrm>
              <a:off x="6377262" y="3257925"/>
              <a:ext cx="1142048" cy="738664"/>
            </a:xfrm>
            <a:prstGeom prst="rect">
              <a:avLst/>
            </a:prstGeom>
            <a:solidFill>
              <a:schemeClr val="bg1"/>
            </a:solidFill>
          </p:spPr>
          <p:txBody>
            <a:bodyPr wrap="square" lIns="0" tIns="0" rIns="0" bIns="0"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Gateway da Internet &lt;</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igw</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-id&gt;</a:t>
              </a:r>
            </a:p>
          </p:txBody>
        </p:sp>
        <p:sp>
          <p:nvSpPr>
            <p:cNvPr id="22" name="TextBox 21">
              <a:extLst>
                <a:ext uri="{FF2B5EF4-FFF2-40B4-BE49-F238E27FC236}">
                  <a16:creationId xmlns:a16="http://schemas.microsoft.com/office/drawing/2014/main" id="{6B13BB05-3980-42E8-A2E0-740AFBA55E6B}"/>
                </a:ext>
              </a:extLst>
            </p:cNvPr>
            <p:cNvSpPr txBox="1"/>
            <p:nvPr/>
          </p:nvSpPr>
          <p:spPr>
            <a:xfrm>
              <a:off x="5657584" y="4012710"/>
              <a:ext cx="787395"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Roteador</a:t>
              </a:r>
            </a:p>
          </p:txBody>
        </p:sp>
        <p:sp>
          <p:nvSpPr>
            <p:cNvPr id="23" name="TextBox 22">
              <a:extLst>
                <a:ext uri="{FF2B5EF4-FFF2-40B4-BE49-F238E27FC236}">
                  <a16:creationId xmlns:a16="http://schemas.microsoft.com/office/drawing/2014/main" id="{34AEEA94-28A7-4055-8D74-E29F346ECEC0}"/>
                </a:ext>
              </a:extLst>
            </p:cNvPr>
            <p:cNvSpPr txBox="1"/>
            <p:nvPr/>
          </p:nvSpPr>
          <p:spPr>
            <a:xfrm>
              <a:off x="7386126" y="4012840"/>
              <a:ext cx="163698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Kinesis Data Streams</a:t>
              </a:r>
            </a:p>
          </p:txBody>
        </p:sp>
        <p:sp>
          <p:nvSpPr>
            <p:cNvPr id="24" name="TextBox 23">
              <a:extLst>
                <a:ext uri="{FF2B5EF4-FFF2-40B4-BE49-F238E27FC236}">
                  <a16:creationId xmlns:a16="http://schemas.microsoft.com/office/drawing/2014/main" id="{2D7CD8BD-21B3-4314-AE4B-38FF426985D7}"/>
                </a:ext>
              </a:extLst>
            </p:cNvPr>
            <p:cNvSpPr txBox="1"/>
            <p:nvPr/>
          </p:nvSpPr>
          <p:spPr>
            <a:xfrm>
              <a:off x="9728436" y="3268548"/>
              <a:ext cx="89800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sp>
          <p:nvSpPr>
            <p:cNvPr id="25" name="TextBox 24">
              <a:extLst>
                <a:ext uri="{FF2B5EF4-FFF2-40B4-BE49-F238E27FC236}">
                  <a16:creationId xmlns:a16="http://schemas.microsoft.com/office/drawing/2014/main" id="{51CF0D06-7705-4833-818B-AF12D0D77276}"/>
                </a:ext>
              </a:extLst>
            </p:cNvPr>
            <p:cNvSpPr txBox="1"/>
            <p:nvPr/>
          </p:nvSpPr>
          <p:spPr>
            <a:xfrm>
              <a:off x="2882997" y="5112768"/>
              <a:ext cx="3538820" cy="584775"/>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Interface de rede de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endpoint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panose="020B0603020204020204" pitchFamily="34" charset="0"/>
                  <a:ea typeface="Amazon Ember" panose="020B0603020204020204" pitchFamily="34" charset="0"/>
                  <a:cs typeface="Amazon Ember" panose="020B0603020204020204" pitchFamily="34" charset="0"/>
                </a:rPr>
                <a:t>Endereço IP privado</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10.0.1.6</a:t>
              </a:r>
            </a:p>
          </p:txBody>
        </p:sp>
        <p:sp>
          <p:nvSpPr>
            <p:cNvPr id="26" name="TextBox 25">
              <a:extLst>
                <a:ext uri="{FF2B5EF4-FFF2-40B4-BE49-F238E27FC236}">
                  <a16:creationId xmlns:a16="http://schemas.microsoft.com/office/drawing/2014/main" id="{8CE680A5-B3CE-4E08-9E9D-2EDB1CC7730B}"/>
                </a:ext>
              </a:extLst>
            </p:cNvPr>
            <p:cNvSpPr txBox="1"/>
            <p:nvPr/>
          </p:nvSpPr>
          <p:spPr>
            <a:xfrm>
              <a:off x="633599" y="5005321"/>
              <a:ext cx="2249397" cy="830997"/>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Instância do EC2</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panose="020B0603020204020204" pitchFamily="34" charset="0"/>
                  <a:ea typeface="Amazon Ember" panose="020B0603020204020204" pitchFamily="34" charset="0"/>
                  <a:cs typeface="Amazon Ember" panose="020B0603020204020204" pitchFamily="34" charset="0"/>
                </a:rPr>
                <a:t>Endereço IP privado</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10.0.1.7</a:t>
              </a:r>
              <a:endParaRPr lang="en-US" sz="1600" dirty="0">
                <a:solidFill>
                  <a:schemeClr val="accent5"/>
                </a:solidFill>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CB7D5B2B-C328-474E-93F2-E8D2602DB0E7}"/>
                </a:ext>
              </a:extLst>
            </p:cNvPr>
            <p:cNvSpPr txBox="1"/>
            <p:nvPr/>
          </p:nvSpPr>
          <p:spPr>
            <a:xfrm>
              <a:off x="7355909" y="1436689"/>
              <a:ext cx="1443318" cy="1077218"/>
            </a:xfrm>
            <a:prstGeom prst="rect">
              <a:avLst/>
            </a:prstGeom>
            <a:solidFill>
              <a:schemeClr val="accent3"/>
            </a:solidFill>
          </p:spPr>
          <p:txBody>
            <a:bodyPr wrap="square" rtlCol="0">
              <a:spAutoFit/>
            </a:bodyPr>
            <a:lstStyle/>
            <a:p>
              <a:pPr rtl="0"/>
              <a:r>
                <a:rPr lang="pt-BR" sz="1600">
                  <a:ea typeface="Amazon Ember" panose="020B0603020204020204" pitchFamily="34" charset="0"/>
                  <a:cs typeface="Amazon Ember" panose="020B0603020204020204" pitchFamily="34" charset="0"/>
                </a:rPr>
                <a:t>DNS privado habilitado para endpoint de interface</a:t>
              </a:r>
              <a:endParaRPr lang="en-US" sz="1600" dirty="0">
                <a:ea typeface="Amazon Ember" panose="020B0603020204020204" pitchFamily="34" charset="0"/>
                <a:cs typeface="Amazon Ember" panose="020B0603020204020204" pitchFamily="34" charset="0"/>
              </a:endParaRPr>
            </a:p>
          </p:txBody>
        </p:sp>
        <p:cxnSp>
          <p:nvCxnSpPr>
            <p:cNvPr id="38" name="Straight Connector 37">
              <a:extLst>
                <a:ext uri="{FF2B5EF4-FFF2-40B4-BE49-F238E27FC236}">
                  <a16:creationId xmlns:a16="http://schemas.microsoft.com/office/drawing/2014/main" id="{BE568AE6-C6AA-4E30-90F8-EEDAECD50B70}"/>
                </a:ext>
              </a:extLst>
            </p:cNvPr>
            <p:cNvCxnSpPr>
              <a:stCxn id="13" idx="3"/>
              <a:endCxn id="16" idx="1"/>
            </p:cNvCxnSpPr>
            <p:nvPr/>
          </p:nvCxnSpPr>
          <p:spPr>
            <a:xfrm>
              <a:off x="2343362" y="4805840"/>
              <a:ext cx="248868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5964FCC-8E73-4938-9F7D-7ECBD0126D4E}"/>
                </a:ext>
              </a:extLst>
            </p:cNvPr>
            <p:cNvCxnSpPr>
              <a:stCxn id="16" idx="3"/>
              <a:endCxn id="23" idx="2"/>
            </p:cNvCxnSpPr>
            <p:nvPr/>
          </p:nvCxnSpPr>
          <p:spPr>
            <a:xfrm flipV="1">
              <a:off x="5301944" y="4597615"/>
              <a:ext cx="2902675" cy="208225"/>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aphicFrame>
        <p:nvGraphicFramePr>
          <p:cNvPr id="76" name="Table 75">
            <a:extLst>
              <a:ext uri="{FF2B5EF4-FFF2-40B4-BE49-F238E27FC236}">
                <a16:creationId xmlns:a16="http://schemas.microsoft.com/office/drawing/2014/main" id="{218CCE17-F2E3-4E0D-B19A-44EF38420BDE}"/>
              </a:ext>
            </a:extLst>
          </p:cNvPr>
          <p:cNvGraphicFramePr>
            <a:graphicFrameLocks noGrp="1"/>
          </p:cNvGraphicFramePr>
          <p:nvPr>
            <p:extLst>
              <p:ext uri="{D42A27DB-BD31-4B8C-83A1-F6EECF244321}">
                <p14:modId xmlns:p14="http://schemas.microsoft.com/office/powerpoint/2010/main" val="2237991974"/>
              </p:ext>
            </p:extLst>
          </p:nvPr>
        </p:nvGraphicFramePr>
        <p:xfrm>
          <a:off x="9276612" y="1566254"/>
          <a:ext cx="2661888" cy="100584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6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tc>
                  <a:txBody>
                    <a:bodyPr/>
                    <a:lstStyle/>
                    <a:p>
                      <a:pPr rtl="0"/>
                      <a:r>
                        <a:rPr lang="pt-BR" sz="16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rtl="0"/>
                      <a:r>
                        <a:rPr lang="pt-BR" sz="1600" b="0" i="0">
                          <a:latin typeface="Amazon Ember Light" panose="020B0403020204020204" pitchFamily="34" charset="0"/>
                          <a:ea typeface="Amazon Ember Light" panose="020B0403020204020204" pitchFamily="34" charset="0"/>
                          <a:cs typeface="Amazon Ember Light" panose="020B0403020204020204" pitchFamily="34" charset="0"/>
                        </a:rPr>
                        <a:t>10.0.0.0/16</a:t>
                      </a:r>
                    </a:p>
                  </a:txBody>
                  <a:tcPr anchor="ctr">
                    <a:solidFill>
                      <a:schemeClr val="bg1">
                        <a:lumMod val="95000"/>
                      </a:schemeClr>
                    </a:solidFill>
                  </a:tcPr>
                </a:tc>
                <a:tc>
                  <a:txBody>
                    <a:bodyPr/>
                    <a:lstStyle/>
                    <a:p>
                      <a:pPr rtl="0"/>
                      <a:r>
                        <a:rPr lang="pt-BR" sz="1600" b="0" i="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pPr rtl="0"/>
                      <a:r>
                        <a:rPr lang="pt-BR" sz="16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0.0.0.0/0 </a:t>
                      </a:r>
                    </a:p>
                  </a:txBody>
                  <a:tcPr anchor="ctr">
                    <a:solidFill>
                      <a:schemeClr val="bg1">
                        <a:lumMod val="95000"/>
                      </a:schemeClr>
                    </a:solidFill>
                  </a:tcPr>
                </a:tc>
                <a:tc>
                  <a:txBody>
                    <a:bodyPr/>
                    <a:lstStyle/>
                    <a:p>
                      <a:pPr rtl="0"/>
                      <a:r>
                        <a:rPr lang="pt-BR" sz="16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igw-id</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graphicFrame>
        <p:nvGraphicFramePr>
          <p:cNvPr id="80" name="Table 79">
            <a:extLst>
              <a:ext uri="{FF2B5EF4-FFF2-40B4-BE49-F238E27FC236}">
                <a16:creationId xmlns:a16="http://schemas.microsoft.com/office/drawing/2014/main" id="{E4F4E559-A711-47A6-BFFB-2B4C567C8855}"/>
              </a:ext>
            </a:extLst>
          </p:cNvPr>
          <p:cNvGraphicFramePr>
            <a:graphicFrameLocks noGrp="1"/>
          </p:cNvGraphicFramePr>
          <p:nvPr>
            <p:extLst/>
          </p:nvPr>
        </p:nvGraphicFramePr>
        <p:xfrm>
          <a:off x="9295495" y="4598549"/>
          <a:ext cx="2661888" cy="67056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pPr rtl="0"/>
                      <a:r>
                        <a:rPr lang="pt-BR" sz="16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tc>
                  <a:txBody>
                    <a:bodyPr/>
                    <a:lstStyle/>
                    <a:p>
                      <a:pPr rtl="0"/>
                      <a:r>
                        <a:rPr lang="pt-BR" sz="1600" b="1" i="0">
                          <a:latin typeface="Amazon Ember" panose="020B0603020204020204" pitchFamily="34" charset="0"/>
                          <a:ea typeface="Amazon Ember" panose="020B0603020204020204" pitchFamily="34" charset="0"/>
                          <a:cs typeface="Amazon Ember" panose="020B0603020204020204" pitchFamily="34" charset="0"/>
                        </a:rPr>
                        <a:t>Alvo</a:t>
                      </a:r>
                    </a:p>
                  </a:txBody>
                  <a:tcPr anchor="ctr">
                    <a:solidFill>
                      <a:schemeClr val="accent1"/>
                    </a:solidFill>
                  </a:tcPr>
                </a:tc>
                <a:extLst>
                  <a:ext uri="{0D108BD9-81ED-4DB2-BD59-A6C34878D82A}">
                    <a16:rowId xmlns:a16="http://schemas.microsoft.com/office/drawing/2014/main" val="10000"/>
                  </a:ext>
                </a:extLst>
              </a:tr>
              <a:tr h="169347">
                <a:tc>
                  <a:txBody>
                    <a:bodyPr/>
                    <a:lstStyle/>
                    <a:p>
                      <a:pPr rtl="0"/>
                      <a:r>
                        <a:rPr lang="pt-BR" sz="1600" b="0" i="0">
                          <a:latin typeface="Amazon Ember Light" panose="020B0403020204020204" pitchFamily="34" charset="0"/>
                          <a:ea typeface="Amazon Ember Light" panose="020B0403020204020204" pitchFamily="34" charset="0"/>
                          <a:cs typeface="Amazon Ember Light" panose="020B0403020204020204" pitchFamily="34" charset="0"/>
                        </a:rPr>
                        <a:t>10.0.0.0/16</a:t>
                      </a:r>
                    </a:p>
                  </a:txBody>
                  <a:tcPr anchor="ctr">
                    <a:solidFill>
                      <a:schemeClr val="bg1">
                        <a:lumMod val="95000"/>
                      </a:schemeClr>
                    </a:solidFill>
                  </a:tcPr>
                </a:tc>
                <a:tc>
                  <a:txBody>
                    <a:bodyPr/>
                    <a:lstStyle/>
                    <a:p>
                      <a:pPr rtl="0"/>
                      <a:r>
                        <a:rPr lang="pt-BR" sz="1600" b="0" i="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39" name="TextBox 38">
            <a:extLst>
              <a:ext uri="{FF2B5EF4-FFF2-40B4-BE49-F238E27FC236}">
                <a16:creationId xmlns:a16="http://schemas.microsoft.com/office/drawing/2014/main" id="{F439E6C0-364B-469A-AF41-B8F964F83E84}"/>
              </a:ext>
            </a:extLst>
          </p:cNvPr>
          <p:cNvSpPr txBox="1"/>
          <p:nvPr/>
        </p:nvSpPr>
        <p:spPr>
          <a:xfrm>
            <a:off x="9129427" y="1218249"/>
            <a:ext cx="2864887" cy="338554"/>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1</a:t>
            </a:r>
          </a:p>
        </p:txBody>
      </p:sp>
      <p:sp>
        <p:nvSpPr>
          <p:cNvPr id="40" name="TextBox 39">
            <a:extLst>
              <a:ext uri="{FF2B5EF4-FFF2-40B4-BE49-F238E27FC236}">
                <a16:creationId xmlns:a16="http://schemas.microsoft.com/office/drawing/2014/main" id="{F30BCD2A-5C7B-4A03-A55F-2E5CE5C5E17F}"/>
              </a:ext>
            </a:extLst>
          </p:cNvPr>
          <p:cNvSpPr txBox="1"/>
          <p:nvPr/>
        </p:nvSpPr>
        <p:spPr>
          <a:xfrm>
            <a:off x="9148310" y="4250544"/>
            <a:ext cx="2864887" cy="338554"/>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Tabela de rotas da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2</a:t>
            </a:r>
          </a:p>
        </p:txBody>
      </p:sp>
    </p:spTree>
    <p:custDataLst>
      <p:tags r:id="rId1"/>
    </p:custDataLst>
    <p:extLst>
      <p:ext uri="{BB962C8B-B14F-4D97-AF65-F5344CB8AC3E}">
        <p14:creationId xmlns:p14="http://schemas.microsoft.com/office/powerpoint/2010/main" val="744933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6</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400">
                <a:latin typeface="+mn-lt"/>
              </a:rPr>
              <a:t>Um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VPC endpoint</a:t>
            </a:r>
            <a:r>
              <a:rPr lang="pt-BR" sz="2400">
                <a:latin typeface="+mn-lt"/>
              </a:rPr>
              <a:t> permite, de maneira privada, conectar sua VPC a serviços da AWS compatíveis e a serviços do VPC endpoint desenvolvidos pelo AWS PrivateLink</a:t>
            </a:r>
          </a:p>
          <a:p>
            <a:pPr rtl="0"/>
            <a:r>
              <a:rPr lang="pt-BR" sz="2400">
                <a:latin typeface="+mn-lt"/>
              </a:rPr>
              <a:t>VPC endpoints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não exigem</a:t>
            </a:r>
            <a:r>
              <a:rPr lang="pt-BR" sz="2400">
                <a:latin typeface="+mn-lt"/>
              </a:rPr>
              <a:t> um gateway da Internet, dispositivo NAT, conexão VPN ou conexão do AWS Direct Connect.</a:t>
            </a:r>
          </a:p>
          <a:p>
            <a:pPr rtl="0"/>
            <a:r>
              <a:rPr lang="pt-BR" sz="2400">
                <a:latin typeface="+mn-lt"/>
              </a:rPr>
              <a:t>Há dois tipos de VPC endpoints: de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interface</a:t>
            </a:r>
            <a:r>
              <a:rPr lang="pt-BR" sz="2400">
                <a:latin typeface="+mn-lt"/>
              </a:rPr>
              <a:t> e de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gateway</a:t>
            </a:r>
          </a:p>
          <a:p>
            <a:pPr rtl="0"/>
            <a:endParaRPr lang="en-US" sz="2400" dirty="0">
              <a:latin typeface="+mn-lt"/>
            </a:endParaRPr>
          </a:p>
        </p:txBody>
      </p:sp>
    </p:spTree>
    <p:custDataLst>
      <p:tags r:id="rId1"/>
    </p:custDataLst>
    <p:extLst>
      <p:ext uri="{BB962C8B-B14F-4D97-AF65-F5344CB8AC3E}">
        <p14:creationId xmlns:p14="http://schemas.microsoft.com/office/powerpoint/2010/main" val="3992856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a:t>Módulo 7: Conectar redes</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j-lt"/>
              </a:rPr>
              <a:t>Resumo do módulo</a:t>
            </a:r>
            <a:endParaRPr lang="en-US" dirty="0">
              <a:latin typeface="+mj-lt"/>
            </a:endParaRP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rtlCol="0"/>
          <a:lstStyle/>
          <a:p>
            <a:pPr marL="0" indent="0" rtl="0">
              <a:buNone/>
            </a:pPr>
            <a:r>
              <a:rPr lang="pt-BR"/>
              <a:t>Em resumo, neste módulo você aprendeu a:</a:t>
            </a:r>
          </a:p>
          <a:p>
            <a:pPr rtl="0"/>
            <a:r>
              <a:rPr lang="pt-BR" sz="2400"/>
              <a:t>Descrever como conectar uma rede on-premises à Nuvem AWS</a:t>
            </a:r>
          </a:p>
          <a:p>
            <a:pPr rtl="0"/>
            <a:r>
              <a:rPr lang="pt-BR" sz="2400"/>
              <a:t>Descrever como conectar VPCs à Nuvem AWS</a:t>
            </a:r>
          </a:p>
          <a:p>
            <a:pPr rtl="0"/>
            <a:r>
              <a:rPr lang="pt-BR" sz="2400"/>
              <a:t>Conectar VPCs à Nuvem AWS usando emparelhamento de VPC</a:t>
            </a:r>
          </a:p>
          <a:p>
            <a:pPr rtl="0"/>
            <a:r>
              <a:rPr lang="pt-BR" sz="2400"/>
              <a:t>Descrever como dimensionar VPCs na Nuvem AWS</a:t>
            </a:r>
          </a:p>
          <a:p>
            <a:pPr rtl="0"/>
            <a:r>
              <a:rPr lang="pt-BR" sz="2400"/>
              <a:t>Descrever como conectar VPCs a serviços compatíveis da AWS</a:t>
            </a:r>
            <a:endParaRPr lang="en-US" dirty="0"/>
          </a:p>
        </p:txBody>
      </p:sp>
    </p:spTree>
    <p:custDataLst>
      <p:tags r:id="rId1"/>
    </p:custDataLst>
    <p:extLst>
      <p:ext uri="{BB962C8B-B14F-4D97-AF65-F5344CB8AC3E}">
        <p14:creationId xmlns:p14="http://schemas.microsoft.com/office/powerpoint/2010/main" val="26529285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latin typeface="+mj-lt"/>
              </a:rPr>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a:xfrm>
            <a:off x="419100" y="1528175"/>
            <a:ext cx="11353800" cy="4648788"/>
          </a:xfrm>
        </p:spPr>
        <p:txBody>
          <a:bodyPr rtlCol="0"/>
          <a:lstStyle/>
          <a:p>
            <a:pPr marL="0" indent="0" rtl="0">
              <a:buNone/>
            </a:pPr>
            <a:r>
              <a:rPr lang="pt-BR" sz="2400" dirty="0"/>
              <a:t>Uma aplicação executada em instâncias do </a:t>
            </a:r>
            <a:r>
              <a:rPr lang="pt-BR" sz="2400" dirty="0" err="1"/>
              <a:t>Amazon</a:t>
            </a:r>
            <a:r>
              <a:rPr lang="pt-BR" sz="2400" dirty="0"/>
              <a:t> </a:t>
            </a:r>
            <a:r>
              <a:rPr lang="pt-BR" sz="2400" dirty="0" err="1"/>
              <a:t>Elastic</a:t>
            </a:r>
            <a:r>
              <a:rPr lang="pt-BR" sz="2400" dirty="0"/>
              <a:t> Compute Cloud (</a:t>
            </a:r>
            <a:r>
              <a:rPr lang="pt-BR" sz="2400" dirty="0" err="1"/>
              <a:t>Amazon</a:t>
            </a:r>
            <a:r>
              <a:rPr lang="pt-BR" sz="2400" dirty="0"/>
              <a:t> EC2) processa informações confidenciais armazenadas no </a:t>
            </a:r>
            <a:r>
              <a:rPr lang="pt-BR" sz="2400" dirty="0" err="1"/>
              <a:t>Amazon</a:t>
            </a:r>
            <a:r>
              <a:rPr lang="pt-BR" sz="2400" dirty="0"/>
              <a:t> </a:t>
            </a:r>
            <a:r>
              <a:rPr lang="pt-BR" sz="2400" dirty="0" err="1"/>
              <a:t>Simple</a:t>
            </a:r>
            <a:r>
              <a:rPr lang="pt-BR" sz="2400" dirty="0"/>
              <a:t> </a:t>
            </a:r>
            <a:r>
              <a:rPr lang="pt-BR" sz="2400" dirty="0" err="1"/>
              <a:t>Storage</a:t>
            </a:r>
            <a:r>
              <a:rPr lang="pt-BR" sz="2400" dirty="0"/>
              <a:t> Service (</a:t>
            </a:r>
            <a:r>
              <a:rPr lang="pt-BR" sz="2400" dirty="0" err="1"/>
              <a:t>Amazon</a:t>
            </a:r>
            <a:r>
              <a:rPr lang="pt-BR" sz="2400" dirty="0"/>
              <a:t> S3). As informações são acessadas pela internet. A equipe de segurança está preocupada que a conectividade da Internet com o </a:t>
            </a:r>
            <a:r>
              <a:rPr lang="pt-BR" sz="2400" dirty="0" err="1"/>
              <a:t>Amazon</a:t>
            </a:r>
            <a:r>
              <a:rPr lang="pt-BR" sz="2400" dirty="0"/>
              <a:t> S3 seja um risco à segurança.</a:t>
            </a:r>
          </a:p>
          <a:p>
            <a:pPr marL="0" indent="0" rtl="0">
              <a:buNone/>
            </a:pPr>
            <a:endParaRPr lang="en-US" sz="2400" dirty="0"/>
          </a:p>
          <a:p>
            <a:pPr marL="0" indent="0" rtl="0">
              <a:buNone/>
            </a:pPr>
            <a:r>
              <a:rPr lang="pt-BR" sz="2400" dirty="0"/>
              <a:t>Qual solução resolverá a preocupação de segurança?</a:t>
            </a:r>
          </a:p>
          <a:p>
            <a:pPr lvl="0" rtl="0"/>
            <a:endParaRPr lang="en-US" sz="2400" dirty="0"/>
          </a:p>
          <a:p>
            <a:pPr marL="457200" lvl="0" indent="-457200" rtl="0">
              <a:buFont typeface="+mj-lt"/>
              <a:buAutoNum type="alphaUcPeriod"/>
            </a:pPr>
            <a:r>
              <a:rPr lang="pt-BR" sz="2400" dirty="0"/>
              <a:t>Acessar os dados por um gateway da Internet.</a:t>
            </a:r>
          </a:p>
          <a:p>
            <a:pPr marL="457200" lvl="0" indent="-457200" rtl="0">
              <a:buFont typeface="+mj-lt"/>
              <a:buAutoNum type="alphaUcPeriod"/>
            </a:pPr>
            <a:r>
              <a:rPr lang="pt-BR" sz="2400" dirty="0"/>
              <a:t>Acessar os dados por uma conexão VPN.</a:t>
            </a:r>
          </a:p>
          <a:p>
            <a:pPr marL="457200" lvl="0" indent="-457200" rtl="0">
              <a:buFont typeface="+mj-lt"/>
              <a:buAutoNum type="alphaUcPeriod"/>
            </a:pPr>
            <a:r>
              <a:rPr lang="pt-BR" sz="2400" dirty="0"/>
              <a:t>Acessar os dados por um gateway NAT.</a:t>
            </a:r>
          </a:p>
          <a:p>
            <a:pPr marL="457200" lvl="0" indent="-457200" rtl="0">
              <a:buFont typeface="+mj-lt"/>
              <a:buAutoNum type="alphaUcPeriod"/>
            </a:pPr>
            <a:r>
              <a:rPr lang="pt-BR" sz="2400" dirty="0"/>
              <a:t>Acessar os dados por um VPC </a:t>
            </a:r>
            <a:r>
              <a:rPr lang="pt-BR" sz="2400" dirty="0" err="1"/>
              <a:t>endpoint</a:t>
            </a:r>
            <a:r>
              <a:rPr lang="pt-BR" sz="2400" dirty="0"/>
              <a:t> para o </a:t>
            </a:r>
            <a:r>
              <a:rPr lang="pt-BR" sz="2400" dirty="0" err="1"/>
              <a:t>Amazon</a:t>
            </a:r>
            <a:r>
              <a:rPr lang="pt-BR" sz="2400" dirty="0"/>
              <a:t> S3.</a:t>
            </a:r>
          </a:p>
        </p:txBody>
      </p:sp>
      <p:sp>
        <p:nvSpPr>
          <p:cNvPr id="7" name="Rectangle 6" descr="box around the keywords internet connectivity to Amazon S3 is a security risk.">
            <a:extLst>
              <a:ext uri="{FF2B5EF4-FFF2-40B4-BE49-F238E27FC236}">
                <a16:creationId xmlns:a16="http://schemas.microsoft.com/office/drawing/2014/main" id="{65796DAF-1381-4B96-8785-B9FEE3A5E25A}"/>
              </a:ext>
            </a:extLst>
          </p:cNvPr>
          <p:cNvSpPr/>
          <p:nvPr/>
        </p:nvSpPr>
        <p:spPr>
          <a:xfrm>
            <a:off x="5402580" y="2522867"/>
            <a:ext cx="6054852"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D - Access the data through a VPC endpoint for Amazon S3.">
            <a:extLst>
              <a:ext uri="{FF2B5EF4-FFF2-40B4-BE49-F238E27FC236}">
                <a16:creationId xmlns:a16="http://schemas.microsoft.com/office/drawing/2014/main" id="{223D788C-6C14-CA49-9866-1E43C04FE474}"/>
              </a:ext>
            </a:extLst>
          </p:cNvPr>
          <p:cNvSpPr/>
          <p:nvPr/>
        </p:nvSpPr>
        <p:spPr>
          <a:xfrm>
            <a:off x="345948" y="5580971"/>
            <a:ext cx="83210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Rectangle 7" descr="box around the keywords internet connectivity to Amazon S3 is a security risk.">
            <a:extLst>
              <a:ext uri="{FF2B5EF4-FFF2-40B4-BE49-F238E27FC236}">
                <a16:creationId xmlns:a16="http://schemas.microsoft.com/office/drawing/2014/main" id="{65796DAF-1381-4B96-8785-B9FEE3A5E25A}"/>
              </a:ext>
            </a:extLst>
          </p:cNvPr>
          <p:cNvSpPr/>
          <p:nvPr/>
        </p:nvSpPr>
        <p:spPr>
          <a:xfrm>
            <a:off x="419100" y="2851121"/>
            <a:ext cx="3613404"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latin typeface="+mj-lt"/>
              </a:rP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a:xfrm>
            <a:off x="419100" y="1528175"/>
            <a:ext cx="11559540" cy="4648788"/>
          </a:xfrm>
        </p:spPr>
        <p:txBody>
          <a:bodyPr rtlCol="0"/>
          <a:lstStyle/>
          <a:p>
            <a:pPr rtl="0"/>
            <a:r>
              <a:rPr lang="pt-BR" sz="2000" dirty="0">
                <a:latin typeface="+mj-lt"/>
              </a:rPr>
              <a:t>Vídeo do AWS </a:t>
            </a:r>
            <a:r>
              <a:rPr lang="pt-BR" sz="2000" dirty="0" err="1">
                <a:latin typeface="+mj-lt"/>
              </a:rPr>
              <a:t>re:Invent</a:t>
            </a:r>
            <a:r>
              <a:rPr lang="pt-BR" sz="2000" dirty="0">
                <a:latin typeface="+mj-lt"/>
              </a:rPr>
              <a:t> </a:t>
            </a:r>
            <a:r>
              <a:rPr lang="pt-BR" sz="2000" dirty="0" smtClean="0">
                <a:latin typeface="+mj-lt"/>
              </a:rPr>
              <a:t>2018: </a:t>
            </a:r>
            <a:r>
              <a:rPr lang="pt-BR" sz="2000" dirty="0" smtClean="0">
                <a:latin typeface="+mj-lt"/>
                <a:hlinkClick r:id="rId4"/>
              </a:rPr>
              <a:t>Soluções </a:t>
            </a:r>
            <a:r>
              <a:rPr lang="pt-BR" sz="2000" dirty="0">
                <a:latin typeface="+mj-lt"/>
                <a:hlinkClick r:id="rId4"/>
              </a:rPr>
              <a:t>de VPN da AWS</a:t>
            </a:r>
            <a:endParaRPr lang="en-US" sz="2000" dirty="0">
              <a:latin typeface="+mj-lt"/>
            </a:endParaRPr>
          </a:p>
          <a:p>
            <a:pPr rtl="0"/>
            <a:r>
              <a:rPr lang="pt-BR" sz="2000" dirty="0">
                <a:latin typeface="+mj-lt"/>
              </a:rPr>
              <a:t>Vídeo do AWS </a:t>
            </a:r>
            <a:r>
              <a:rPr lang="pt-BR" sz="2000" dirty="0" err="1">
                <a:latin typeface="+mj-lt"/>
              </a:rPr>
              <a:t>Knowledge</a:t>
            </a:r>
            <a:r>
              <a:rPr lang="pt-BR" sz="2000" dirty="0">
                <a:latin typeface="+mj-lt"/>
              </a:rPr>
              <a:t> Center: </a:t>
            </a:r>
            <a:r>
              <a:rPr lang="pt-BR" sz="2000" dirty="0">
                <a:latin typeface="+mj-lt"/>
                <a:hlinkClick r:id="rId5"/>
              </a:rPr>
              <a:t>Como posso criar uma VPN com a </a:t>
            </a:r>
            <a:r>
              <a:rPr lang="pt-BR" sz="2000" dirty="0" err="1">
                <a:latin typeface="+mj-lt"/>
                <a:hlinkClick r:id="rId5"/>
              </a:rPr>
              <a:t>Amazon</a:t>
            </a:r>
            <a:r>
              <a:rPr lang="pt-BR" sz="2000" dirty="0">
                <a:latin typeface="+mj-lt"/>
                <a:hlinkClick r:id="rId5"/>
              </a:rPr>
              <a:t> VPC?</a:t>
            </a:r>
            <a:endParaRPr lang="en-US" sz="2000" dirty="0">
              <a:latin typeface="+mj-lt"/>
            </a:endParaRPr>
          </a:p>
          <a:p>
            <a:pPr rtl="0"/>
            <a:r>
              <a:rPr lang="pt-BR" sz="2000" dirty="0">
                <a:latin typeface="+mj-lt"/>
                <a:hlinkClick r:id="rId6"/>
              </a:rPr>
              <a:t>Como posso configurar uma VPN no AWS </a:t>
            </a:r>
            <a:r>
              <a:rPr lang="pt-BR" sz="2000" dirty="0" err="1">
                <a:latin typeface="+mj-lt"/>
                <a:hlinkClick r:id="rId6"/>
              </a:rPr>
              <a:t>Direct</a:t>
            </a:r>
            <a:r>
              <a:rPr lang="pt-BR" sz="2000" dirty="0">
                <a:latin typeface="+mj-lt"/>
                <a:hlinkClick r:id="rId6"/>
              </a:rPr>
              <a:t> Connect?</a:t>
            </a:r>
            <a:endParaRPr lang="en-US" sz="2000" dirty="0">
              <a:latin typeface="+mj-lt"/>
            </a:endParaRPr>
          </a:p>
          <a:p>
            <a:pPr rtl="0"/>
            <a:r>
              <a:rPr lang="pt-BR" sz="2000" dirty="0"/>
              <a:t>Vídeo do AWS </a:t>
            </a:r>
            <a:r>
              <a:rPr lang="pt-BR" sz="2000" dirty="0" err="1"/>
              <a:t>re:Invent</a:t>
            </a:r>
            <a:r>
              <a:rPr lang="pt-BR" sz="2000" dirty="0"/>
              <a:t> 2019: </a:t>
            </a:r>
            <a:r>
              <a:rPr lang="pt-BR" sz="2000" dirty="0">
                <a:latin typeface="+mj-lt"/>
                <a:hlinkClick r:id="rId7"/>
              </a:rPr>
              <a:t>De um para muitos: evolução do projeto da </a:t>
            </a:r>
            <a:r>
              <a:rPr lang="pt-BR" sz="2000" dirty="0" err="1">
                <a:latin typeface="+mj-lt"/>
                <a:hlinkClick r:id="rId7"/>
              </a:rPr>
              <a:t>Amazon</a:t>
            </a:r>
            <a:r>
              <a:rPr lang="pt-BR" sz="2000" dirty="0">
                <a:latin typeface="+mj-lt"/>
                <a:hlinkClick r:id="rId7"/>
              </a:rPr>
              <a:t> VPC</a:t>
            </a:r>
            <a:endParaRPr lang="en-US" sz="2000" dirty="0">
              <a:latin typeface="+mj-lt"/>
              <a:hlinkClick r:id="rId8"/>
            </a:endParaRPr>
          </a:p>
          <a:p>
            <a:r>
              <a:rPr lang="pt-BR" sz="2000" dirty="0" err="1" smtClean="0">
                <a:latin typeface="+mj-lt"/>
              </a:rPr>
              <a:t>Whitepaper</a:t>
            </a:r>
            <a:r>
              <a:rPr lang="pt-BR" sz="2000" dirty="0"/>
              <a:t> </a:t>
            </a:r>
            <a:r>
              <a:rPr lang="pt-BR" sz="2000" dirty="0" smtClean="0">
                <a:latin typeface="+mj-lt"/>
                <a:hlinkClick r:id="rId8"/>
              </a:rPr>
              <a:t>Criar </a:t>
            </a:r>
            <a:r>
              <a:rPr lang="pt-BR" sz="2000" dirty="0">
                <a:latin typeface="+mj-lt"/>
                <a:hlinkClick r:id="rId8"/>
              </a:rPr>
              <a:t>uma infraestrutura de rede AWS escalável e segura com várias </a:t>
            </a:r>
            <a:r>
              <a:rPr lang="pt-BR" sz="2000" dirty="0" err="1">
                <a:latin typeface="+mj-lt"/>
                <a:hlinkClick r:id="rId8"/>
              </a:rPr>
              <a:t>VPCs</a:t>
            </a:r>
            <a:endParaRPr lang="en-US" sz="2000" dirty="0">
              <a:latin typeface="+mj-lt"/>
            </a:endParaRPr>
          </a:p>
          <a:p>
            <a:pPr rtl="0"/>
            <a:r>
              <a:rPr lang="pt-BR" sz="2000" dirty="0">
                <a:latin typeface="+mj-lt"/>
              </a:rPr>
              <a:t>Vídeo do AWS </a:t>
            </a:r>
            <a:r>
              <a:rPr lang="pt-BR" sz="2000" dirty="0" err="1">
                <a:latin typeface="+mj-lt"/>
              </a:rPr>
              <a:t>Knowledge</a:t>
            </a:r>
            <a:r>
              <a:rPr lang="pt-BR" sz="2000" dirty="0">
                <a:latin typeface="+mj-lt"/>
              </a:rPr>
              <a:t> Center: </a:t>
            </a:r>
            <a:r>
              <a:rPr lang="pt-BR" sz="2000" dirty="0">
                <a:latin typeface="+mj-lt"/>
                <a:hlinkClick r:id="rId9"/>
              </a:rPr>
              <a:t>O que é o emparelhamento da AWS?</a:t>
            </a:r>
            <a:endParaRPr lang="en-US" sz="2000" dirty="0">
              <a:latin typeface="+mj-lt"/>
            </a:endParaRPr>
          </a:p>
          <a:p>
            <a:pPr rtl="0"/>
            <a:r>
              <a:rPr lang="pt-BR" sz="2000" dirty="0">
                <a:latin typeface="+mj-lt"/>
              </a:rPr>
              <a:t>Vídeo do AWS </a:t>
            </a:r>
            <a:r>
              <a:rPr lang="pt-BR" sz="2000" dirty="0" err="1">
                <a:latin typeface="+mj-lt"/>
              </a:rPr>
              <a:t>re:Invent</a:t>
            </a:r>
            <a:r>
              <a:rPr lang="pt-BR" sz="2000" dirty="0">
                <a:latin typeface="+mj-lt"/>
              </a:rPr>
              <a:t> 2019: </a:t>
            </a:r>
            <a:r>
              <a:rPr lang="pt-BR" sz="2000" dirty="0">
                <a:latin typeface="+mj-lt"/>
                <a:hlinkClick r:id="rId10"/>
              </a:rPr>
              <a:t>Arquiteturas de referência do AWS Transit Gateway para muitas </a:t>
            </a:r>
            <a:r>
              <a:rPr lang="pt-BR" sz="2000" dirty="0" err="1">
                <a:latin typeface="+mj-lt"/>
                <a:hlinkClick r:id="rId10"/>
              </a:rPr>
              <a:t>VPCs</a:t>
            </a:r>
            <a:endParaRPr lang="en-US" sz="2000" dirty="0">
              <a:latin typeface="+mj-lt"/>
            </a:endParaRPr>
          </a:p>
          <a:p>
            <a:pPr rtl="0"/>
            <a:r>
              <a:rPr lang="pt-BR" sz="2000" dirty="0">
                <a:latin typeface="+mj-lt"/>
              </a:rPr>
              <a:t>Vídeo do AWS </a:t>
            </a:r>
            <a:r>
              <a:rPr lang="pt-BR" sz="2000" dirty="0" err="1">
                <a:latin typeface="+mj-lt"/>
              </a:rPr>
              <a:t>Knowledge</a:t>
            </a:r>
            <a:r>
              <a:rPr lang="pt-BR" sz="2000" dirty="0">
                <a:latin typeface="+mj-lt"/>
              </a:rPr>
              <a:t> Center: </a:t>
            </a:r>
            <a:r>
              <a:rPr lang="pt-BR" sz="2000" dirty="0">
                <a:latin typeface="+mj-lt"/>
                <a:hlinkClick r:id="rId11"/>
              </a:rPr>
              <a:t>O que é um VPC </a:t>
            </a:r>
            <a:r>
              <a:rPr lang="pt-BR" sz="2000" dirty="0" err="1">
                <a:latin typeface="+mj-lt"/>
                <a:hlinkClick r:id="rId11"/>
              </a:rPr>
              <a:t>endpoint</a:t>
            </a:r>
            <a:r>
              <a:rPr lang="pt-BR" sz="2000" dirty="0">
                <a:latin typeface="+mj-lt"/>
                <a:hlinkClick r:id="rId11"/>
              </a:rPr>
              <a:t> de interface e como posso criar </a:t>
            </a:r>
            <a:r>
              <a:rPr lang="pt-BR" sz="2000" dirty="0" err="1">
                <a:latin typeface="+mj-lt"/>
                <a:hlinkClick r:id="rId11"/>
              </a:rPr>
              <a:t>endpoints</a:t>
            </a:r>
            <a:r>
              <a:rPr lang="pt-BR" sz="2000" dirty="0">
                <a:latin typeface="+mj-lt"/>
                <a:hlinkClick r:id="rId11"/>
              </a:rPr>
              <a:t> de interface para minha VPC?</a:t>
            </a:r>
            <a:endParaRPr lang="en-US" sz="2000" dirty="0">
              <a:latin typeface="+mj-lt"/>
            </a:endParaRPr>
          </a:p>
          <a:p>
            <a:pPr rtl="0"/>
            <a:endParaRPr lang="en-US" sz="2000" dirty="0">
              <a:latin typeface="+mj-lt"/>
            </a:endParaRPr>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latin typeface="+mj-lt"/>
              </a:rPr>
              <a:t>Agradecemos sua atenção</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rtlCol="0">
            <a:normAutofit/>
          </a:bodyPr>
          <a:lstStyle/>
          <a:p>
            <a:pPr rtl="0"/>
            <a:r>
              <a:rPr lang="pt-BR" b="1">
                <a:latin typeface="+mn-lt"/>
              </a:rPr>
              <a:t>Módulo 7: Conectar redes</a:t>
            </a:r>
          </a:p>
        </p:txBody>
      </p:sp>
      <p:sp>
        <p:nvSpPr>
          <p:cNvPr id="2" name="Title 1"/>
          <p:cNvSpPr>
            <a:spLocks noGrp="1"/>
          </p:cNvSpPr>
          <p:nvPr>
            <p:ph type="title"/>
          </p:nvPr>
        </p:nvSpPr>
        <p:spPr>
          <a:xfrm>
            <a:off x="419100" y="3191940"/>
            <a:ext cx="11353800" cy="1037160"/>
          </a:xfrm>
        </p:spPr>
        <p:txBody>
          <a:bodyPr rtlCol="0">
            <a:noAutofit/>
          </a:bodyPr>
          <a:lstStyle/>
          <a:p>
            <a:pPr rtl="0"/>
            <a:r>
              <a:rPr lang="pt-BR" sz="4000" dirty="0">
                <a:latin typeface="+mj-lt"/>
              </a:rPr>
              <a:t>Seção 2: Conectar à rede remota com </a:t>
            </a:r>
            <a:r>
              <a:rPr lang="pt-BR" sz="4000" dirty="0" smtClean="0">
                <a:latin typeface="+mj-lt"/>
              </a:rPr>
              <a:t/>
            </a:r>
            <a:br>
              <a:rPr lang="pt-BR" sz="4000" dirty="0" smtClean="0">
                <a:latin typeface="+mj-lt"/>
              </a:rPr>
            </a:br>
            <a:r>
              <a:rPr lang="pt-BR" sz="4000" dirty="0" smtClean="0">
                <a:latin typeface="+mj-lt"/>
              </a:rPr>
              <a:t>o AWS </a:t>
            </a:r>
            <a:r>
              <a:rPr lang="pt-BR" sz="4000" dirty="0">
                <a:latin typeface="+mj-lt"/>
              </a:rPr>
              <a:t>Site-</a:t>
            </a:r>
            <a:r>
              <a:rPr lang="pt-BR" sz="4000" dirty="0" err="1">
                <a:latin typeface="+mj-lt"/>
              </a:rPr>
              <a:t>to</a:t>
            </a:r>
            <a:r>
              <a:rPr lang="pt-BR" sz="4000" dirty="0">
                <a:latin typeface="+mj-lt"/>
              </a:rPr>
              <a:t>-Site VPN</a:t>
            </a:r>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3A72-9AC3-7C46-826B-515D9B3C585D}"/>
              </a:ext>
            </a:extLst>
          </p:cNvPr>
          <p:cNvSpPr>
            <a:spLocks noGrp="1"/>
          </p:cNvSpPr>
          <p:nvPr>
            <p:ph type="title"/>
          </p:nvPr>
        </p:nvSpPr>
        <p:spPr/>
        <p:txBody>
          <a:bodyPr rtlCol="0"/>
          <a:lstStyle/>
          <a:p>
            <a:pPr rtl="0"/>
            <a:r>
              <a:rPr lang="pt-BR"/>
              <a:t>AWS Site-to-Site VPN</a:t>
            </a:r>
          </a:p>
        </p:txBody>
      </p:sp>
      <p:grpSp>
        <p:nvGrpSpPr>
          <p:cNvPr id="9" name="Group 8">
            <a:extLst>
              <a:ext uri="{FF2B5EF4-FFF2-40B4-BE49-F238E27FC236}">
                <a16:creationId xmlns:a16="http://schemas.microsoft.com/office/drawing/2014/main" id="{013880B4-B75A-488D-8592-51B61D30ED20}"/>
              </a:ext>
              <a:ext uri="{C183D7F6-B498-43B3-948B-1728B52AA6E4}">
                <adec:decorative xmlns="" xmlns:adec="http://schemas.microsoft.com/office/drawing/2017/decorative" val="1"/>
              </a:ext>
            </a:extLst>
          </p:cNvPr>
          <p:cNvGrpSpPr/>
          <p:nvPr/>
        </p:nvGrpSpPr>
        <p:grpSpPr>
          <a:xfrm>
            <a:off x="691037" y="1916492"/>
            <a:ext cx="2885749" cy="4045058"/>
            <a:chOff x="691037" y="1916492"/>
            <a:chExt cx="2885749" cy="4045058"/>
          </a:xfrm>
        </p:grpSpPr>
        <p:sp>
          <p:nvSpPr>
            <p:cNvPr id="6" name="TextBox 5">
              <a:extLst>
                <a:ext uri="{FF2B5EF4-FFF2-40B4-BE49-F238E27FC236}">
                  <a16:creationId xmlns:a16="http://schemas.microsoft.com/office/drawing/2014/main" id="{185EAA45-D4B7-7A45-9BC8-8965B9BA6195}"/>
                </a:ext>
              </a:extLst>
            </p:cNvPr>
            <p:cNvSpPr txBox="1"/>
            <p:nvPr/>
          </p:nvSpPr>
          <p:spPr>
            <a:xfrm>
              <a:off x="914350" y="4331526"/>
              <a:ext cx="2430418" cy="1292662"/>
            </a:xfrm>
            <a:prstGeom prst="rect">
              <a:avLst/>
            </a:prstGeom>
            <a:noFill/>
            <a:ln>
              <a:noFill/>
            </a:ln>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AWS </a:t>
              </a:r>
            </a:p>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Site-to-Site VPN</a:t>
              </a:r>
            </a:p>
          </p:txBody>
        </p:sp>
        <p:sp>
          <p:nvSpPr>
            <p:cNvPr id="7" name="Rectangle 6">
              <a:extLst>
                <a:ext uri="{FF2B5EF4-FFF2-40B4-BE49-F238E27FC236}">
                  <a16:creationId xmlns:a16="http://schemas.microsoft.com/office/drawing/2014/main" id="{3902E542-247F-084D-BCC4-F47FB2DB31EB}"/>
                </a:ext>
              </a:extLst>
            </p:cNvPr>
            <p:cNvSpPr/>
            <p:nvPr/>
          </p:nvSpPr>
          <p:spPr>
            <a:xfrm>
              <a:off x="691037"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9" name="Graphic 18">
              <a:extLst>
                <a:ext uri="{FF2B5EF4-FFF2-40B4-BE49-F238E27FC236}">
                  <a16:creationId xmlns:a16="http://schemas.microsoft.com/office/drawing/2014/main" id="{479E7AC4-E1A2-4299-8BFB-E656D2104B52}"/>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319463" y="2268682"/>
              <a:ext cx="1668044" cy="1668044"/>
            </a:xfrm>
            <a:prstGeom prst="rect">
              <a:avLst/>
            </a:prstGeom>
          </p:spPr>
        </p:pic>
      </p:grpSp>
      <p:sp>
        <p:nvSpPr>
          <p:cNvPr id="11" name="TextBox 10">
            <a:extLst>
              <a:ext uri="{FF2B5EF4-FFF2-40B4-BE49-F238E27FC236}">
                <a16:creationId xmlns:a16="http://schemas.microsoft.com/office/drawing/2014/main" id="{1853B1FA-449B-4948-B4F3-D5D21006EB0F}"/>
              </a:ext>
            </a:extLst>
          </p:cNvPr>
          <p:cNvSpPr txBox="1"/>
          <p:nvPr/>
        </p:nvSpPr>
        <p:spPr>
          <a:xfrm>
            <a:off x="3838861" y="1916492"/>
            <a:ext cx="7662102" cy="1200329"/>
          </a:xfrm>
          <a:prstGeom prst="rect">
            <a:avLst/>
          </a:prstGeom>
          <a:noFill/>
        </p:spPr>
        <p:txBody>
          <a:bodyPr wrap="square" rtlCol="0">
            <a:spAutoFit/>
          </a:bodyPr>
          <a:lstStyle/>
          <a:p>
            <a:pPr rtl="0"/>
            <a:r>
              <a:rPr lang="pt-BR" sz="2400">
                <a:solidFill>
                  <a:schemeClr val="accent5"/>
                </a:solidFill>
                <a:latin typeface="Amazon Ember" panose="02000000000000000000" pitchFamily="2" charset="0"/>
                <a:ea typeface="Amazon Ember" panose="02000000000000000000" pitchFamily="2" charset="0"/>
              </a:rPr>
              <a:t>O AWS Site-to-Site </a:t>
            </a:r>
            <a:r>
              <a:rPr lang="pt-BR" sz="2400">
                <a:latin typeface="Amazon Ember" panose="02000000000000000000" pitchFamily="2" charset="0"/>
                <a:ea typeface="Amazon Ember" panose="02000000000000000000" pitchFamily="2" charset="0"/>
              </a:rPr>
              <a:t>é uma solução altamente disponível que permite conectar com segurança a </a:t>
            </a:r>
            <a:r>
              <a:rPr lang="pt-BR" sz="2400">
                <a:solidFill>
                  <a:schemeClr val="accent5"/>
                </a:solidFill>
                <a:latin typeface="Amazon Ember" panose="02000000000000000000" pitchFamily="2" charset="0"/>
                <a:ea typeface="Amazon Ember" panose="02000000000000000000" pitchFamily="2" charset="0"/>
              </a:rPr>
              <a:t>rede on-premises </a:t>
            </a:r>
            <a:r>
              <a:rPr lang="pt-BR" sz="2400">
                <a:latin typeface="Amazon Ember" panose="02000000000000000000" pitchFamily="2" charset="0"/>
                <a:ea typeface="Amazon Ember" panose="02000000000000000000" pitchFamily="2" charset="0"/>
              </a:rPr>
              <a:t>ou o site da filial </a:t>
            </a:r>
            <a:r>
              <a:rPr lang="pt-BR" sz="2400">
                <a:solidFill>
                  <a:schemeClr val="accent5"/>
                </a:solidFill>
                <a:latin typeface="Amazon Ember" panose="02000000000000000000" pitchFamily="2" charset="0"/>
                <a:ea typeface="Amazon Ember" panose="02000000000000000000" pitchFamily="2" charset="0"/>
              </a:rPr>
              <a:t>à sua VPC</a:t>
            </a:r>
            <a:r>
              <a:rPr lang="pt-BR" sz="2400">
                <a:latin typeface="Amazon Ember" panose="02000000000000000000" pitchFamily="2" charset="0"/>
                <a:ea typeface="Amazon Ember" panose="02000000000000000000" pitchFamily="2" charset="0"/>
              </a:rPr>
              <a:t>.</a:t>
            </a:r>
          </a:p>
        </p:txBody>
      </p:sp>
      <p:sp>
        <p:nvSpPr>
          <p:cNvPr id="24" name="Content Placeholder 12">
            <a:extLst>
              <a:ext uri="{FF2B5EF4-FFF2-40B4-BE49-F238E27FC236}">
                <a16:creationId xmlns:a16="http://schemas.microsoft.com/office/drawing/2014/main" id="{CF645470-0863-47E3-8851-BE8D555E65B7}"/>
              </a:ext>
            </a:extLst>
          </p:cNvPr>
          <p:cNvSpPr txBox="1">
            <a:spLocks/>
          </p:cNvSpPr>
          <p:nvPr/>
        </p:nvSpPr>
        <p:spPr>
          <a:xfrm>
            <a:off x="3876999" y="3347121"/>
            <a:ext cx="7585826" cy="277385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pt-BR" sz="2000" dirty="0"/>
              <a:t>Usa comunicações </a:t>
            </a:r>
            <a:r>
              <a:rPr lang="pt-BR" sz="2000" dirty="0" err="1"/>
              <a:t>IPSec</a:t>
            </a:r>
            <a:r>
              <a:rPr lang="pt-BR" sz="2000" dirty="0"/>
              <a:t> (Internet </a:t>
            </a:r>
            <a:r>
              <a:rPr lang="pt-BR" sz="2000" dirty="0" err="1"/>
              <a:t>Protocol</a:t>
            </a:r>
            <a:r>
              <a:rPr lang="pt-BR" sz="2000" dirty="0"/>
              <a:t> Security) para criar túneis de Virtual Private Network (VPN – Rede privada virtual) criptografados</a:t>
            </a:r>
          </a:p>
          <a:p>
            <a:pPr rtl="0"/>
            <a:r>
              <a:rPr lang="pt-BR" sz="2000" dirty="0"/>
              <a:t>Fornece dois túneis criptografados por conexão VPN</a:t>
            </a:r>
          </a:p>
          <a:p>
            <a:pPr rtl="0"/>
            <a:r>
              <a:rPr lang="pt-BR" sz="2000" dirty="0"/>
              <a:t>Cobrado por hora de conexão VPN</a:t>
            </a:r>
            <a:endParaRPr lang="en-US" sz="2400" dirty="0"/>
          </a:p>
        </p:txBody>
      </p:sp>
    </p:spTree>
    <p:custDataLst>
      <p:tags r:id="rId1"/>
    </p:custDataLst>
    <p:extLst>
      <p:ext uri="{BB962C8B-B14F-4D97-AF65-F5344CB8AC3E}">
        <p14:creationId xmlns:p14="http://schemas.microsoft.com/office/powerpoint/2010/main" val="196410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56056-1C32-CD4F-AA78-D0A689C4C1BD}"/>
              </a:ext>
            </a:extLst>
          </p:cNvPr>
          <p:cNvSpPr>
            <a:spLocks noGrp="1"/>
          </p:cNvSpPr>
          <p:nvPr>
            <p:ph type="title"/>
          </p:nvPr>
        </p:nvSpPr>
        <p:spPr/>
        <p:txBody>
          <a:bodyPr rtlCol="0"/>
          <a:lstStyle/>
          <a:p>
            <a:pPr rtl="0"/>
            <a:r>
              <a:rPr lang="pt-BR"/>
              <a:t>Roteamento estático e dinâmico</a:t>
            </a:r>
          </a:p>
        </p:txBody>
      </p:sp>
      <p:sp>
        <p:nvSpPr>
          <p:cNvPr id="8" name="Content Placeholder 7">
            <a:extLst>
              <a:ext uri="{FF2B5EF4-FFF2-40B4-BE49-F238E27FC236}">
                <a16:creationId xmlns:a16="http://schemas.microsoft.com/office/drawing/2014/main" id="{A8FF453C-497F-4B7A-8EC4-A98C9367899B}"/>
              </a:ext>
            </a:extLst>
          </p:cNvPr>
          <p:cNvSpPr>
            <a:spLocks noGrp="1"/>
          </p:cNvSpPr>
          <p:nvPr>
            <p:ph idx="1"/>
          </p:nvPr>
        </p:nvSpPr>
        <p:spPr>
          <a:xfrm>
            <a:off x="419100" y="1528175"/>
            <a:ext cx="5504688" cy="2775124"/>
          </a:xfrm>
        </p:spPr>
        <p:txBody>
          <a:bodyPr rtlCol="0"/>
          <a:lstStyle/>
          <a:p>
            <a:pPr marL="0" indent="0" rtl="0">
              <a:buNone/>
            </a:pPr>
            <a:r>
              <a:rPr lang="pt-BR" dirty="0">
                <a:latin typeface="Amazon Ember" panose="02000000000000000000" pitchFamily="2" charset="0"/>
                <a:ea typeface="Amazon Ember" panose="02000000000000000000" pitchFamily="2" charset="0"/>
              </a:rPr>
              <a:t>Roteamento estático</a:t>
            </a:r>
          </a:p>
          <a:p>
            <a:pPr rtl="0"/>
            <a:r>
              <a:rPr lang="pt-BR" sz="2400" dirty="0"/>
              <a:t>Exige que você especifique todas as rotas (prefixos IP)</a:t>
            </a:r>
          </a:p>
          <a:p>
            <a:pPr rtl="0"/>
            <a:r>
              <a:rPr lang="pt-BR" sz="2400" dirty="0"/>
              <a:t>Especifique o </a:t>
            </a:r>
            <a:r>
              <a:rPr lang="pt-BR" sz="2400" i="1" dirty="0"/>
              <a:t>roteamento estático</a:t>
            </a:r>
            <a:r>
              <a:rPr lang="pt-BR" sz="2400" dirty="0"/>
              <a:t> se </a:t>
            </a:r>
            <a:r>
              <a:rPr lang="pt-BR" sz="2400" dirty="0" smtClean="0"/>
              <a:t/>
            </a:r>
            <a:br>
              <a:rPr lang="pt-BR" sz="2400" dirty="0" smtClean="0"/>
            </a:br>
            <a:r>
              <a:rPr lang="pt-BR" sz="2400" dirty="0" smtClean="0"/>
              <a:t>o </a:t>
            </a:r>
            <a:r>
              <a:rPr lang="pt-BR" sz="2400" dirty="0"/>
              <a:t>dispositivo de gateway do cliente</a:t>
            </a:r>
            <a:r>
              <a:rPr lang="pt-BR" sz="2400" dirty="0">
                <a:solidFill>
                  <a:schemeClr val="accent5"/>
                </a:solidFill>
              </a:rPr>
              <a:t>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não</a:t>
            </a:r>
            <a:r>
              <a:rPr lang="pt-BR" sz="2400" dirty="0">
                <a:solidFill>
                  <a:schemeClr val="accent5"/>
                </a:solidFill>
              </a:rPr>
              <a:t>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for compatível</a:t>
            </a:r>
            <a:r>
              <a:rPr lang="pt-BR" sz="2400" dirty="0"/>
              <a:t> com BGP</a:t>
            </a:r>
            <a:endParaRPr lang="en-US" sz="2400" dirty="0"/>
          </a:p>
        </p:txBody>
      </p:sp>
      <p:sp>
        <p:nvSpPr>
          <p:cNvPr id="9" name="Content Placeholder 8">
            <a:extLst>
              <a:ext uri="{FF2B5EF4-FFF2-40B4-BE49-F238E27FC236}">
                <a16:creationId xmlns:a16="http://schemas.microsoft.com/office/drawing/2014/main" id="{DE80CD36-B9CC-4075-A41E-AD1D7541ADB1}"/>
              </a:ext>
            </a:extLst>
          </p:cNvPr>
          <p:cNvSpPr>
            <a:spLocks noGrp="1"/>
          </p:cNvSpPr>
          <p:nvPr>
            <p:ph idx="13"/>
          </p:nvPr>
        </p:nvSpPr>
        <p:spPr>
          <a:xfrm>
            <a:off x="6246312" y="1524228"/>
            <a:ext cx="5504688" cy="2793500"/>
          </a:xfrm>
        </p:spPr>
        <p:txBody>
          <a:bodyPr rtlCol="0"/>
          <a:lstStyle/>
          <a:p>
            <a:pPr marL="0" indent="0" rtl="0">
              <a:buNone/>
            </a:pPr>
            <a:r>
              <a:rPr lang="pt-BR" dirty="0">
                <a:latin typeface="Amazon Ember" panose="02000000000000000000" pitchFamily="2" charset="0"/>
                <a:ea typeface="Amazon Ember" panose="02000000000000000000" pitchFamily="2" charset="0"/>
              </a:rPr>
              <a:t>Roteamento dinâmico</a:t>
            </a:r>
          </a:p>
          <a:p>
            <a:pPr rtl="0"/>
            <a:r>
              <a:rPr lang="pt-BR" sz="2400" dirty="0"/>
              <a:t>Usa o </a:t>
            </a:r>
            <a:r>
              <a:rPr lang="pt-BR" sz="2400" dirty="0" err="1"/>
              <a:t>Border</a:t>
            </a:r>
            <a:r>
              <a:rPr lang="pt-BR" sz="2400" dirty="0"/>
              <a:t> Gateway </a:t>
            </a:r>
            <a:r>
              <a:rPr lang="pt-BR" sz="2400" dirty="0" err="1"/>
              <a:t>Protocol</a:t>
            </a:r>
            <a:r>
              <a:rPr lang="pt-BR" sz="2400" dirty="0"/>
              <a:t> </a:t>
            </a:r>
            <a:r>
              <a:rPr lang="pt-BR" sz="2400" dirty="0" smtClean="0"/>
              <a:t/>
            </a:r>
            <a:br>
              <a:rPr lang="pt-BR" sz="2400" dirty="0" smtClean="0"/>
            </a:br>
            <a:r>
              <a:rPr lang="pt-BR" sz="2400" dirty="0" smtClean="0"/>
              <a:t>(</a:t>
            </a:r>
            <a:r>
              <a:rPr lang="pt-BR" sz="2400" dirty="0"/>
              <a:t>BGP – Protocolo de roteador de perímetro) para anunciar as rotas </a:t>
            </a:r>
            <a:r>
              <a:rPr lang="pt-BR" sz="2400" dirty="0" smtClean="0"/>
              <a:t/>
            </a:r>
            <a:br>
              <a:rPr lang="pt-BR" sz="2400" dirty="0" smtClean="0"/>
            </a:br>
            <a:r>
              <a:rPr lang="pt-BR" sz="2400" dirty="0" smtClean="0"/>
              <a:t>ao </a:t>
            </a:r>
            <a:r>
              <a:rPr lang="pt-BR" sz="2400" dirty="0"/>
              <a:t>gateway privado virtual</a:t>
            </a:r>
          </a:p>
          <a:p>
            <a:pPr rtl="0"/>
            <a:r>
              <a:rPr lang="pt-BR" sz="2400" dirty="0"/>
              <a:t>Especifique o </a:t>
            </a:r>
            <a:r>
              <a:rPr lang="pt-BR" sz="2400" i="1" dirty="0"/>
              <a:t>roteamento dinâmico</a:t>
            </a:r>
            <a:r>
              <a:rPr lang="pt-BR" sz="2400" dirty="0"/>
              <a:t> se o dispositivo de gateway do cliente for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compatível</a:t>
            </a:r>
            <a:r>
              <a:rPr lang="pt-BR" sz="2400" dirty="0"/>
              <a:t> com BGP*</a:t>
            </a:r>
            <a:endParaRPr lang="en-US" sz="2400" dirty="0"/>
          </a:p>
        </p:txBody>
      </p:sp>
      <p:sp>
        <p:nvSpPr>
          <p:cNvPr id="12" name="TextBox 11">
            <a:extLst>
              <a:ext uri="{FF2B5EF4-FFF2-40B4-BE49-F238E27FC236}">
                <a16:creationId xmlns:a16="http://schemas.microsoft.com/office/drawing/2014/main" id="{22086E6A-D763-4579-9A7F-40E8BD1165FA}"/>
              </a:ext>
            </a:extLst>
          </p:cNvPr>
          <p:cNvSpPr txBox="1"/>
          <p:nvPr/>
        </p:nvSpPr>
        <p:spPr>
          <a:xfrm>
            <a:off x="2943534" y="5006659"/>
            <a:ext cx="6305397" cy="646331"/>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*Recomendamos que você use dispositivos compatíveis com BGP porque o protocolo BGP oferece verificações robustas de detecção de vivacidade.</a:t>
            </a:r>
          </a:p>
        </p:txBody>
      </p:sp>
    </p:spTree>
    <p:custDataLst>
      <p:tags r:id="rId1"/>
    </p:custDataLst>
    <p:extLst>
      <p:ext uri="{BB962C8B-B14F-4D97-AF65-F5344CB8AC3E}">
        <p14:creationId xmlns:p14="http://schemas.microsoft.com/office/powerpoint/2010/main" val="4016314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FBE4-8499-494B-8303-9308B3144BA7}"/>
              </a:ext>
            </a:extLst>
          </p:cNvPr>
          <p:cNvSpPr>
            <a:spLocks noGrp="1"/>
          </p:cNvSpPr>
          <p:nvPr>
            <p:ph type="title"/>
          </p:nvPr>
        </p:nvSpPr>
        <p:spPr/>
        <p:txBody>
          <a:bodyPr rtlCol="0"/>
          <a:lstStyle/>
          <a:p>
            <a:pPr rtl="0"/>
            <a:r>
              <a:rPr lang="pt-BR" sz="3600"/>
              <a:t>Conectar várias VPNs</a:t>
            </a:r>
          </a:p>
        </p:txBody>
      </p:sp>
      <p:grpSp>
        <p:nvGrpSpPr>
          <p:cNvPr id="55" name="Group 54" descr="Architecture with multiple site-to-site VPN connections to multiple geographic locations.">
            <a:extLst>
              <a:ext uri="{FF2B5EF4-FFF2-40B4-BE49-F238E27FC236}">
                <a16:creationId xmlns:a16="http://schemas.microsoft.com/office/drawing/2014/main" id="{49D13E90-4ABF-459A-B3C9-F68CA1728A33}"/>
              </a:ext>
            </a:extLst>
          </p:cNvPr>
          <p:cNvGrpSpPr/>
          <p:nvPr/>
        </p:nvGrpSpPr>
        <p:grpSpPr>
          <a:xfrm>
            <a:off x="645342" y="1244900"/>
            <a:ext cx="9518545" cy="5450976"/>
            <a:chOff x="645342" y="1244900"/>
            <a:chExt cx="9518545" cy="5450976"/>
          </a:xfrm>
        </p:grpSpPr>
        <p:grpSp>
          <p:nvGrpSpPr>
            <p:cNvPr id="54" name="Group 53">
              <a:extLst>
                <a:ext uri="{FF2B5EF4-FFF2-40B4-BE49-F238E27FC236}">
                  <a16:creationId xmlns:a16="http://schemas.microsoft.com/office/drawing/2014/main" id="{BC33CE15-DE4C-4528-B4CF-F78618B76975}"/>
                </a:ext>
              </a:extLst>
            </p:cNvPr>
            <p:cNvGrpSpPr/>
            <p:nvPr/>
          </p:nvGrpSpPr>
          <p:grpSpPr>
            <a:xfrm>
              <a:off x="645342" y="2460904"/>
              <a:ext cx="3672931" cy="2743200"/>
              <a:chOff x="645342" y="2602798"/>
              <a:chExt cx="3672931" cy="2743200"/>
            </a:xfrm>
          </p:grpSpPr>
          <p:sp>
            <p:nvSpPr>
              <p:cNvPr id="9" name="Rectangle 8">
                <a:extLst>
                  <a:ext uri="{FF2B5EF4-FFF2-40B4-BE49-F238E27FC236}">
                    <a16:creationId xmlns:a16="http://schemas.microsoft.com/office/drawing/2014/main" id="{12146EE9-D5BA-49A2-825F-E6906E151E4B}"/>
                  </a:ext>
                </a:extLst>
              </p:cNvPr>
              <p:cNvSpPr/>
              <p:nvPr/>
            </p:nvSpPr>
            <p:spPr>
              <a:xfrm>
                <a:off x="805790" y="3186510"/>
                <a:ext cx="2560320" cy="201168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a:t>
                </a:r>
              </a:p>
            </p:txBody>
          </p:sp>
          <p:sp>
            <p:nvSpPr>
              <p:cNvPr id="10" name="Rectangle 9">
                <a:extLst>
                  <a:ext uri="{FF2B5EF4-FFF2-40B4-BE49-F238E27FC236}">
                    <a16:creationId xmlns:a16="http://schemas.microsoft.com/office/drawing/2014/main" id="{26CE451D-4520-428D-8A6B-59435B3BB634}"/>
                  </a:ext>
                </a:extLst>
              </p:cNvPr>
              <p:cNvSpPr/>
              <p:nvPr/>
            </p:nvSpPr>
            <p:spPr>
              <a:xfrm>
                <a:off x="645342" y="2602798"/>
                <a:ext cx="3200400" cy="274320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ea typeface="+mn-ea"/>
                    <a:cs typeface="+mn-cs"/>
                  </a:rPr>
                  <a:t> Nuvem AWS</a:t>
                </a:r>
              </a:p>
            </p:txBody>
          </p:sp>
          <p:pic>
            <p:nvPicPr>
              <p:cNvPr id="11" name="Graphic 10">
                <a:extLst>
                  <a:ext uri="{FF2B5EF4-FFF2-40B4-BE49-F238E27FC236}">
                    <a16:creationId xmlns:a16="http://schemas.microsoft.com/office/drawing/2014/main" id="{B772B341-D7A1-4002-990B-6F84C9921AF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45342" y="2602798"/>
                <a:ext cx="457200" cy="457200"/>
              </a:xfrm>
              <a:prstGeom prst="rect">
                <a:avLst/>
              </a:prstGeom>
            </p:spPr>
          </p:pic>
          <p:pic>
            <p:nvPicPr>
              <p:cNvPr id="12" name="Graphic 11">
                <a:extLst>
                  <a:ext uri="{FF2B5EF4-FFF2-40B4-BE49-F238E27FC236}">
                    <a16:creationId xmlns:a16="http://schemas.microsoft.com/office/drawing/2014/main" id="{9DCF5D79-B9D5-4186-9253-1BE9621859B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05791" y="3186510"/>
                <a:ext cx="457200" cy="457200"/>
              </a:xfrm>
              <a:prstGeom prst="rect">
                <a:avLst/>
              </a:prstGeom>
            </p:spPr>
          </p:pic>
          <p:grpSp>
            <p:nvGrpSpPr>
              <p:cNvPr id="32" name="Group 31">
                <a:extLst>
                  <a:ext uri="{FF2B5EF4-FFF2-40B4-BE49-F238E27FC236}">
                    <a16:creationId xmlns:a16="http://schemas.microsoft.com/office/drawing/2014/main" id="{FC1583E6-9A68-4D44-A6FD-8CA4211BF926}"/>
                  </a:ext>
                </a:extLst>
              </p:cNvPr>
              <p:cNvGrpSpPr/>
              <p:nvPr/>
            </p:nvGrpSpPr>
            <p:grpSpPr>
              <a:xfrm>
                <a:off x="2441350" y="3872310"/>
                <a:ext cx="1876923" cy="1214935"/>
                <a:chOff x="2441350" y="3872310"/>
                <a:chExt cx="1876923" cy="1214935"/>
              </a:xfrm>
            </p:grpSpPr>
            <p:pic>
              <p:nvPicPr>
                <p:cNvPr id="8" name="Graphic 7">
                  <a:extLst>
                    <a:ext uri="{FF2B5EF4-FFF2-40B4-BE49-F238E27FC236}">
                      <a16:creationId xmlns:a16="http://schemas.microsoft.com/office/drawing/2014/main" id="{1BEC4585-282C-42FB-845A-C18E0BC50904}"/>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066898" y="3872310"/>
                  <a:ext cx="640080" cy="640080"/>
                </a:xfrm>
                <a:prstGeom prst="rect">
                  <a:avLst/>
                </a:prstGeom>
              </p:spPr>
            </p:pic>
            <p:sp>
              <p:nvSpPr>
                <p:cNvPr id="15" name="TextBox 14">
                  <a:extLst>
                    <a:ext uri="{FF2B5EF4-FFF2-40B4-BE49-F238E27FC236}">
                      <a16:creationId xmlns:a16="http://schemas.microsoft.com/office/drawing/2014/main" id="{91F55AD5-B0F8-460B-BD88-49E3F1161F9A}"/>
                    </a:ext>
                  </a:extLst>
                </p:cNvPr>
                <p:cNvSpPr txBox="1"/>
                <p:nvPr/>
              </p:nvSpPr>
              <p:spPr>
                <a:xfrm>
                  <a:off x="2441350" y="4502470"/>
                  <a:ext cx="1876923" cy="584775"/>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Gateway privado virtual</a:t>
                  </a:r>
                  <a:endParaRPr lang="en-US" sz="1600" dirty="0">
                    <a:ea typeface="Amazon Ember Light" panose="020B0403020204020204" pitchFamily="34" charset="0"/>
                    <a:cs typeface="Amazon Ember Light" panose="020B0403020204020204" pitchFamily="34" charset="0"/>
                  </a:endParaRPr>
                </a:p>
              </p:txBody>
            </p:sp>
          </p:grpSp>
        </p:grpSp>
        <p:grpSp>
          <p:nvGrpSpPr>
            <p:cNvPr id="52" name="Group 51">
              <a:extLst>
                <a:ext uri="{FF2B5EF4-FFF2-40B4-BE49-F238E27FC236}">
                  <a16:creationId xmlns:a16="http://schemas.microsoft.com/office/drawing/2014/main" id="{E3EE79D2-79CC-4F0E-9B83-4CFE344AA435}"/>
                </a:ext>
              </a:extLst>
            </p:cNvPr>
            <p:cNvGrpSpPr/>
            <p:nvPr/>
          </p:nvGrpSpPr>
          <p:grpSpPr>
            <a:xfrm>
              <a:off x="4707629" y="3736235"/>
              <a:ext cx="1321818" cy="1264288"/>
              <a:chOff x="4707629" y="3878129"/>
              <a:chExt cx="1321818" cy="1264288"/>
            </a:xfrm>
          </p:grpSpPr>
          <p:pic>
            <p:nvPicPr>
              <p:cNvPr id="7" name="Graphic 6">
                <a:extLst>
                  <a:ext uri="{FF2B5EF4-FFF2-40B4-BE49-F238E27FC236}">
                    <a16:creationId xmlns:a16="http://schemas.microsoft.com/office/drawing/2014/main" id="{BF698144-6CD2-4D88-AD04-C2FB537E2FEA}"/>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054102" y="3878129"/>
                <a:ext cx="640080" cy="640080"/>
              </a:xfrm>
              <a:prstGeom prst="rect">
                <a:avLst/>
              </a:prstGeom>
            </p:spPr>
          </p:pic>
          <p:sp>
            <p:nvSpPr>
              <p:cNvPr id="16" name="TextBox 15">
                <a:extLst>
                  <a:ext uri="{FF2B5EF4-FFF2-40B4-BE49-F238E27FC236}">
                    <a16:creationId xmlns:a16="http://schemas.microsoft.com/office/drawing/2014/main" id="{ADA46FD3-A6E0-41B8-8D97-B8802445489F}"/>
                  </a:ext>
                </a:extLst>
              </p:cNvPr>
              <p:cNvSpPr txBox="1"/>
              <p:nvPr/>
            </p:nvSpPr>
            <p:spPr>
              <a:xfrm>
                <a:off x="4707629" y="4557642"/>
                <a:ext cx="1321818" cy="584775"/>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Conexão VPN</a:t>
                </a:r>
                <a:endParaRPr lang="en-US" sz="1600" dirty="0">
                  <a:ea typeface="Amazon Ember Light" panose="020B0403020204020204" pitchFamily="34" charset="0"/>
                  <a:cs typeface="Amazon Ember Light" panose="020B0403020204020204" pitchFamily="34" charset="0"/>
                </a:endParaRPr>
              </a:p>
            </p:txBody>
          </p:sp>
        </p:grpSp>
        <p:grpSp>
          <p:nvGrpSpPr>
            <p:cNvPr id="23" name="Group 22">
              <a:extLst>
                <a:ext uri="{FF2B5EF4-FFF2-40B4-BE49-F238E27FC236}">
                  <a16:creationId xmlns:a16="http://schemas.microsoft.com/office/drawing/2014/main" id="{4C5E8451-48DD-45E2-87C7-2463C218DD86}"/>
                </a:ext>
                <a:ext uri="{C183D7F6-B498-43B3-948B-1728B52AA6E4}">
                  <adec:decorative xmlns="" xmlns:adec="http://schemas.microsoft.com/office/drawing/2017/decorative" val="1"/>
                </a:ext>
              </a:extLst>
            </p:cNvPr>
            <p:cNvGrpSpPr/>
            <p:nvPr/>
          </p:nvGrpSpPr>
          <p:grpSpPr>
            <a:xfrm>
              <a:off x="6902543" y="1244900"/>
              <a:ext cx="3239027" cy="1474002"/>
              <a:chOff x="6902543" y="1386794"/>
              <a:chExt cx="3239027" cy="1474002"/>
            </a:xfrm>
          </p:grpSpPr>
          <p:sp>
            <p:nvSpPr>
              <p:cNvPr id="13" name="Rectangle 12">
                <a:extLst>
                  <a:ext uri="{FF2B5EF4-FFF2-40B4-BE49-F238E27FC236}">
                    <a16:creationId xmlns:a16="http://schemas.microsoft.com/office/drawing/2014/main" id="{6C91DA8F-21E8-4D64-A837-95190CE624A0}"/>
                  </a:ext>
                </a:extLst>
              </p:cNvPr>
              <p:cNvSpPr/>
              <p:nvPr/>
            </p:nvSpPr>
            <p:spPr>
              <a:xfrm>
                <a:off x="7215490" y="1386794"/>
                <a:ext cx="2926080" cy="1474002"/>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5A6B86"/>
                    </a:solidFill>
                    <a:effectLst/>
                    <a:uLnTx/>
                    <a:uFillTx/>
                    <a:ea typeface="+mn-ea"/>
                    <a:cs typeface="+mn-cs"/>
                  </a:rPr>
                  <a:t> Rede </a:t>
                </a:r>
                <a:r>
                  <a:rPr lang="pt-BR" sz="1600" b="0" i="0" u="none" strike="noStrike" kern="0" cap="none" spc="0" normalizeH="0" noProof="0" dirty="0" err="1">
                    <a:ln>
                      <a:noFill/>
                    </a:ln>
                    <a:solidFill>
                      <a:srgbClr val="5A6B86"/>
                    </a:solidFill>
                    <a:effectLst/>
                    <a:uLnTx/>
                    <a:uFillTx/>
                    <a:ea typeface="+mn-ea"/>
                    <a:cs typeface="+mn-cs"/>
                  </a:rPr>
                  <a:t>on-premises</a:t>
                </a:r>
                <a:r>
                  <a:rPr lang="pt-BR" sz="1600" b="0" i="0" u="none" strike="noStrike" kern="0" cap="none" spc="0" normalizeH="0" noProof="0" dirty="0">
                    <a:ln>
                      <a:noFill/>
                    </a:ln>
                    <a:solidFill>
                      <a:srgbClr val="5A6B86"/>
                    </a:solidFill>
                    <a:effectLst/>
                    <a:uLnTx/>
                    <a:uFillTx/>
                    <a:ea typeface="+mn-ea"/>
                    <a:cs typeface="+mn-cs"/>
                  </a:rPr>
                  <a:t> </a:t>
                </a:r>
                <a:r>
                  <a:rPr lang="pt-BR" sz="1600" b="0" i="0" u="none" strike="noStrike" kern="0" cap="none" spc="0" normalizeH="0" noProof="0" dirty="0" smtClean="0">
                    <a:ln>
                      <a:noFill/>
                    </a:ln>
                    <a:solidFill>
                      <a:srgbClr val="5A6B86"/>
                    </a:solidFill>
                    <a:effectLst/>
                    <a:uLnTx/>
                    <a:uFillTx/>
                    <a:ea typeface="+mn-ea"/>
                    <a:cs typeface="+mn-cs"/>
                  </a:rPr>
                  <a:t/>
                </a:r>
                <a:br>
                  <a:rPr lang="pt-BR" sz="1600" b="0" i="0" u="none" strike="noStrike" kern="0" cap="none" spc="0" normalizeH="0" noProof="0" dirty="0" smtClean="0">
                    <a:ln>
                      <a:noFill/>
                    </a:ln>
                    <a:solidFill>
                      <a:srgbClr val="5A6B86"/>
                    </a:solidFill>
                    <a:effectLst/>
                    <a:uLnTx/>
                    <a:uFillTx/>
                    <a:ea typeface="+mn-ea"/>
                    <a:cs typeface="+mn-cs"/>
                  </a:rPr>
                </a:br>
                <a:r>
                  <a:rPr lang="pt-BR" sz="1600" b="0" i="0" u="none" strike="noStrike" kern="0" cap="none" spc="0" normalizeH="0" noProof="0" dirty="0" smtClean="0">
                    <a:ln>
                      <a:noFill/>
                    </a:ln>
                    <a:solidFill>
                      <a:srgbClr val="5A6B86"/>
                    </a:solidFill>
                    <a:effectLst/>
                    <a:uLnTx/>
                    <a:uFillTx/>
                    <a:ea typeface="+mn-ea"/>
                    <a:cs typeface="+mn-cs"/>
                  </a:rPr>
                  <a:t>Los </a:t>
                </a:r>
                <a:r>
                  <a:rPr lang="pt-BR" sz="1600" b="0" i="0" u="none" strike="noStrike" kern="0" cap="none" spc="0" normalizeH="0" noProof="0" dirty="0">
                    <a:ln>
                      <a:noFill/>
                    </a:ln>
                    <a:solidFill>
                      <a:srgbClr val="5A6B86"/>
                    </a:solidFill>
                    <a:effectLst/>
                    <a:uLnTx/>
                    <a:uFillTx/>
                    <a:ea typeface="+mn-ea"/>
                    <a:cs typeface="+mn-cs"/>
                  </a:rPr>
                  <a:t>Angeles</a:t>
                </a:r>
                <a:endParaRPr kumimoji="0" lang="en-US" sz="1200" b="0" i="0" u="none" strike="noStrike" kern="0" cap="none" spc="0" normalizeH="0" baseline="0" noProof="0" dirty="0">
                  <a:ln>
                    <a:noFill/>
                  </a:ln>
                  <a:solidFill>
                    <a:srgbClr val="5A6B86"/>
                  </a:solidFill>
                  <a:effectLst/>
                  <a:uLnTx/>
                  <a:uFillTx/>
                  <a:ea typeface="+mn-ea"/>
                  <a:cs typeface="+mn-cs"/>
                </a:endParaRPr>
              </a:p>
            </p:txBody>
          </p:sp>
          <p:pic>
            <p:nvPicPr>
              <p:cNvPr id="14" name="Graphic 13">
                <a:extLst>
                  <a:ext uri="{FF2B5EF4-FFF2-40B4-BE49-F238E27FC236}">
                    <a16:creationId xmlns:a16="http://schemas.microsoft.com/office/drawing/2014/main" id="{D695CF1E-0C03-402E-A570-006CB45D98F6}"/>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215490" y="1386794"/>
                <a:ext cx="457200" cy="457200"/>
              </a:xfrm>
              <a:prstGeom prst="rect">
                <a:avLst/>
              </a:prstGeom>
            </p:spPr>
          </p:pic>
          <p:grpSp>
            <p:nvGrpSpPr>
              <p:cNvPr id="20" name="Group 19">
                <a:extLst>
                  <a:ext uri="{FF2B5EF4-FFF2-40B4-BE49-F238E27FC236}">
                    <a16:creationId xmlns:a16="http://schemas.microsoft.com/office/drawing/2014/main" id="{B14E60CD-134E-4A8D-8B13-E604CCDD7289}"/>
                  </a:ext>
                </a:extLst>
              </p:cNvPr>
              <p:cNvGrpSpPr/>
              <p:nvPr/>
            </p:nvGrpSpPr>
            <p:grpSpPr>
              <a:xfrm>
                <a:off x="6902543" y="2169293"/>
                <a:ext cx="1826123" cy="640080"/>
                <a:chOff x="6902543" y="2169293"/>
                <a:chExt cx="1826123" cy="640080"/>
              </a:xfrm>
            </p:grpSpPr>
            <p:pic>
              <p:nvPicPr>
                <p:cNvPr id="6" name="Graphic 5">
                  <a:extLst>
                    <a:ext uri="{FF2B5EF4-FFF2-40B4-BE49-F238E27FC236}">
                      <a16:creationId xmlns:a16="http://schemas.microsoft.com/office/drawing/2014/main" id="{934A73FB-672F-4BD8-BC11-77146DE68233}"/>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6902543" y="2169293"/>
                  <a:ext cx="640080" cy="640080"/>
                </a:xfrm>
                <a:prstGeom prst="rect">
                  <a:avLst/>
                </a:prstGeom>
              </p:spPr>
            </p:pic>
            <p:sp>
              <p:nvSpPr>
                <p:cNvPr id="17" name="TextBox 16">
                  <a:extLst>
                    <a:ext uri="{FF2B5EF4-FFF2-40B4-BE49-F238E27FC236}">
                      <a16:creationId xmlns:a16="http://schemas.microsoft.com/office/drawing/2014/main" id="{6A388768-5BD9-411C-A713-281539A78A35}"/>
                    </a:ext>
                  </a:extLst>
                </p:cNvPr>
                <p:cNvSpPr txBox="1"/>
                <p:nvPr/>
              </p:nvSpPr>
              <p:spPr>
                <a:xfrm>
                  <a:off x="7542623" y="2196945"/>
                  <a:ext cx="1186043" cy="584775"/>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Gateway do cliente</a:t>
                  </a:r>
                  <a:endParaRPr lang="en-US" sz="1600" dirty="0">
                    <a:ea typeface="Amazon Ember Light" panose="020B0403020204020204" pitchFamily="34" charset="0"/>
                    <a:cs typeface="Amazon Ember Light" panose="020B0403020204020204" pitchFamily="34" charset="0"/>
                  </a:endParaRPr>
                </a:p>
              </p:txBody>
            </p:sp>
          </p:grpSp>
        </p:grpSp>
        <p:cxnSp>
          <p:nvCxnSpPr>
            <p:cNvPr id="22" name="Straight Connector 21">
              <a:extLst>
                <a:ext uri="{FF2B5EF4-FFF2-40B4-BE49-F238E27FC236}">
                  <a16:creationId xmlns:a16="http://schemas.microsoft.com/office/drawing/2014/main" id="{E220CAF5-BC2F-435F-887E-F47744425CE6}"/>
                </a:ext>
                <a:ext uri="{C183D7F6-B498-43B3-948B-1728B52AA6E4}">
                  <adec:decorative xmlns="" xmlns:adec="http://schemas.microsoft.com/office/drawing/2017/decorative" val="1"/>
                </a:ext>
              </a:extLst>
            </p:cNvPr>
            <p:cNvCxnSpPr>
              <a:cxnSpLocks/>
              <a:stCxn id="8" idx="3"/>
              <a:endCxn id="43" idx="1"/>
            </p:cNvCxnSpPr>
            <p:nvPr/>
          </p:nvCxnSpPr>
          <p:spPr>
            <a:xfrm flipV="1">
              <a:off x="3706978" y="2350542"/>
              <a:ext cx="1347124" cy="169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DA8177B-BFF9-427A-BC8F-237996E88247}"/>
                </a:ext>
                <a:ext uri="{C183D7F6-B498-43B3-948B-1728B52AA6E4}">
                  <adec:decorative xmlns="" xmlns:adec="http://schemas.microsoft.com/office/drawing/2017/decorative" val="1"/>
                </a:ext>
              </a:extLst>
            </p:cNvPr>
            <p:cNvCxnSpPr>
              <a:cxnSpLocks/>
              <a:stCxn id="43" idx="3"/>
              <a:endCxn id="6" idx="1"/>
            </p:cNvCxnSpPr>
            <p:nvPr/>
          </p:nvCxnSpPr>
          <p:spPr>
            <a:xfrm flipV="1">
              <a:off x="5694182" y="2347439"/>
              <a:ext cx="1208361" cy="3103"/>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B6A0AD1-BA61-4091-A93C-4D757A6DF003}"/>
                </a:ext>
                <a:ext uri="{C183D7F6-B498-43B3-948B-1728B52AA6E4}">
                  <adec:decorative xmlns="" xmlns:adec="http://schemas.microsoft.com/office/drawing/2017/decorative" val="1"/>
                </a:ext>
              </a:extLst>
            </p:cNvPr>
            <p:cNvGrpSpPr/>
            <p:nvPr/>
          </p:nvGrpSpPr>
          <p:grpSpPr>
            <a:xfrm>
              <a:off x="6902543" y="2951542"/>
              <a:ext cx="3261344" cy="1474002"/>
              <a:chOff x="6902543" y="3093436"/>
              <a:chExt cx="3261344" cy="1474002"/>
            </a:xfrm>
          </p:grpSpPr>
          <p:sp>
            <p:nvSpPr>
              <p:cNvPr id="27" name="Rectangle 26">
                <a:extLst>
                  <a:ext uri="{FF2B5EF4-FFF2-40B4-BE49-F238E27FC236}">
                    <a16:creationId xmlns:a16="http://schemas.microsoft.com/office/drawing/2014/main" id="{BE7DC509-9E4D-4CCB-BA12-841A0A90059A}"/>
                  </a:ext>
                </a:extLst>
              </p:cNvPr>
              <p:cNvSpPr/>
              <p:nvPr/>
            </p:nvSpPr>
            <p:spPr>
              <a:xfrm>
                <a:off x="7237807" y="3093436"/>
                <a:ext cx="2926080" cy="1474002"/>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ea typeface="+mn-ea"/>
                    <a:cs typeface="+mn-cs"/>
                  </a:rPr>
                  <a:t> Rede on-premises Chicago</a:t>
                </a:r>
                <a:endParaRPr kumimoji="0" lang="en-US" sz="1200" b="0" i="0" u="none" strike="noStrike" kern="0" cap="none" spc="0" normalizeH="0" baseline="0" noProof="0" dirty="0">
                  <a:ln>
                    <a:noFill/>
                  </a:ln>
                  <a:solidFill>
                    <a:srgbClr val="5A6B86"/>
                  </a:solidFill>
                  <a:effectLst/>
                  <a:uLnTx/>
                  <a:uFillTx/>
                  <a:ea typeface="+mn-ea"/>
                  <a:cs typeface="+mn-cs"/>
                </a:endParaRPr>
              </a:p>
            </p:txBody>
          </p:sp>
          <p:pic>
            <p:nvPicPr>
              <p:cNvPr id="28" name="Graphic 27">
                <a:extLst>
                  <a:ext uri="{FF2B5EF4-FFF2-40B4-BE49-F238E27FC236}">
                    <a16:creationId xmlns:a16="http://schemas.microsoft.com/office/drawing/2014/main" id="{BA5F7D1E-5F48-4EC4-9EDE-EDFF0723F349}"/>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237807" y="3093436"/>
                <a:ext cx="457200" cy="457200"/>
              </a:xfrm>
              <a:prstGeom prst="rect">
                <a:avLst/>
              </a:prstGeom>
            </p:spPr>
          </p:pic>
          <p:pic>
            <p:nvPicPr>
              <p:cNvPr id="30" name="Graphic 29">
                <a:extLst>
                  <a:ext uri="{FF2B5EF4-FFF2-40B4-BE49-F238E27FC236}">
                    <a16:creationId xmlns:a16="http://schemas.microsoft.com/office/drawing/2014/main" id="{673EE135-8978-4D6F-AF2B-11F55FAC593F}"/>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6902543" y="3875935"/>
                <a:ext cx="640080" cy="640080"/>
              </a:xfrm>
              <a:prstGeom prst="rect">
                <a:avLst/>
              </a:prstGeom>
            </p:spPr>
          </p:pic>
          <p:sp>
            <p:nvSpPr>
              <p:cNvPr id="31" name="TextBox 30">
                <a:extLst>
                  <a:ext uri="{FF2B5EF4-FFF2-40B4-BE49-F238E27FC236}">
                    <a16:creationId xmlns:a16="http://schemas.microsoft.com/office/drawing/2014/main" id="{B13D0988-FB8C-4C03-BB64-FA2863E193D5}"/>
                  </a:ext>
                </a:extLst>
              </p:cNvPr>
              <p:cNvSpPr txBox="1"/>
              <p:nvPr/>
            </p:nvSpPr>
            <p:spPr>
              <a:xfrm>
                <a:off x="7582739" y="3903587"/>
                <a:ext cx="1145927" cy="584775"/>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Gateway do cliente</a:t>
                </a:r>
                <a:endParaRPr lang="en-US" sz="1600" dirty="0">
                  <a:ea typeface="Amazon Ember Light" panose="020B0403020204020204" pitchFamily="34" charset="0"/>
                  <a:cs typeface="Amazon Ember Light" panose="020B0403020204020204" pitchFamily="34" charset="0"/>
                </a:endParaRPr>
              </a:p>
            </p:txBody>
          </p:sp>
        </p:grpSp>
        <p:grpSp>
          <p:nvGrpSpPr>
            <p:cNvPr id="39" name="Group 38">
              <a:extLst>
                <a:ext uri="{FF2B5EF4-FFF2-40B4-BE49-F238E27FC236}">
                  <a16:creationId xmlns:a16="http://schemas.microsoft.com/office/drawing/2014/main" id="{DE85B407-140F-4907-8444-5604F13C312B}"/>
                </a:ext>
                <a:ext uri="{C183D7F6-B498-43B3-948B-1728B52AA6E4}">
                  <adec:decorative xmlns="" xmlns:adec="http://schemas.microsoft.com/office/drawing/2017/decorative" val="1"/>
                </a:ext>
              </a:extLst>
            </p:cNvPr>
            <p:cNvGrpSpPr/>
            <p:nvPr/>
          </p:nvGrpSpPr>
          <p:grpSpPr>
            <a:xfrm>
              <a:off x="6902543" y="4658184"/>
              <a:ext cx="3239027" cy="1474002"/>
              <a:chOff x="6902543" y="4800078"/>
              <a:chExt cx="3239027" cy="1474002"/>
            </a:xfrm>
          </p:grpSpPr>
          <p:sp>
            <p:nvSpPr>
              <p:cNvPr id="33" name="Rectangle 32">
                <a:extLst>
                  <a:ext uri="{FF2B5EF4-FFF2-40B4-BE49-F238E27FC236}">
                    <a16:creationId xmlns:a16="http://schemas.microsoft.com/office/drawing/2014/main" id="{1C2046E6-2F86-483B-9CF6-6F11F5532B8B}"/>
                  </a:ext>
                </a:extLst>
              </p:cNvPr>
              <p:cNvSpPr/>
              <p:nvPr/>
            </p:nvSpPr>
            <p:spPr>
              <a:xfrm>
                <a:off x="7215490" y="4800078"/>
                <a:ext cx="2926080" cy="1474002"/>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5A6B86"/>
                    </a:solidFill>
                    <a:effectLst/>
                    <a:uLnTx/>
                    <a:uFillTx/>
                    <a:ea typeface="+mn-ea"/>
                    <a:cs typeface="+mn-cs"/>
                  </a:rPr>
                  <a:t> Rede </a:t>
                </a:r>
                <a:r>
                  <a:rPr lang="pt-BR" sz="1600" b="0" i="0" u="none" strike="noStrike" kern="0" cap="none" spc="0" normalizeH="0" noProof="0" dirty="0" err="1">
                    <a:ln>
                      <a:noFill/>
                    </a:ln>
                    <a:solidFill>
                      <a:srgbClr val="5A6B86"/>
                    </a:solidFill>
                    <a:effectLst/>
                    <a:uLnTx/>
                    <a:uFillTx/>
                    <a:ea typeface="+mn-ea"/>
                    <a:cs typeface="+mn-cs"/>
                  </a:rPr>
                  <a:t>on-premises</a:t>
                </a:r>
                <a:r>
                  <a:rPr lang="pt-BR" sz="1600" b="0" i="0" u="none" strike="noStrike" kern="0" cap="none" spc="0" normalizeH="0" noProof="0" dirty="0">
                    <a:ln>
                      <a:noFill/>
                    </a:ln>
                    <a:solidFill>
                      <a:srgbClr val="5A6B86"/>
                    </a:solidFill>
                    <a:effectLst/>
                    <a:uLnTx/>
                    <a:uFillTx/>
                    <a:ea typeface="+mn-ea"/>
                    <a:cs typeface="+mn-cs"/>
                  </a:rPr>
                  <a:t> </a:t>
                </a:r>
                <a:r>
                  <a:rPr lang="pt-BR" sz="1600" b="0" i="0" u="none" strike="noStrike" kern="0" cap="none" spc="0" normalizeH="0" noProof="0" dirty="0" smtClean="0">
                    <a:ln>
                      <a:noFill/>
                    </a:ln>
                    <a:solidFill>
                      <a:srgbClr val="5A6B86"/>
                    </a:solidFill>
                    <a:effectLst/>
                    <a:uLnTx/>
                    <a:uFillTx/>
                    <a:ea typeface="+mn-ea"/>
                    <a:cs typeface="+mn-cs"/>
                  </a:rPr>
                  <a:t/>
                </a:r>
                <a:br>
                  <a:rPr lang="pt-BR" sz="1600" b="0" i="0" u="none" strike="noStrike" kern="0" cap="none" spc="0" normalizeH="0" noProof="0" dirty="0" smtClean="0">
                    <a:ln>
                      <a:noFill/>
                    </a:ln>
                    <a:solidFill>
                      <a:srgbClr val="5A6B86"/>
                    </a:solidFill>
                    <a:effectLst/>
                    <a:uLnTx/>
                    <a:uFillTx/>
                    <a:ea typeface="+mn-ea"/>
                    <a:cs typeface="+mn-cs"/>
                  </a:rPr>
                </a:br>
                <a:r>
                  <a:rPr lang="pt-BR" sz="1600" b="0" i="0" u="none" strike="noStrike" kern="0" cap="none" spc="0" normalizeH="0" noProof="0" dirty="0" smtClean="0">
                    <a:ln>
                      <a:noFill/>
                    </a:ln>
                    <a:solidFill>
                      <a:srgbClr val="5A6B86"/>
                    </a:solidFill>
                    <a:effectLst/>
                    <a:uLnTx/>
                    <a:uFillTx/>
                    <a:ea typeface="+mn-ea"/>
                    <a:cs typeface="+mn-cs"/>
                  </a:rPr>
                  <a:t>Nova </a:t>
                </a:r>
                <a:r>
                  <a:rPr lang="pt-BR" sz="1600" b="0" i="0" u="none" strike="noStrike" kern="0" cap="none" spc="0" normalizeH="0" noProof="0" dirty="0">
                    <a:ln>
                      <a:noFill/>
                    </a:ln>
                    <a:solidFill>
                      <a:srgbClr val="5A6B86"/>
                    </a:solidFill>
                    <a:effectLst/>
                    <a:uLnTx/>
                    <a:uFillTx/>
                    <a:ea typeface="+mn-ea"/>
                    <a:cs typeface="+mn-cs"/>
                  </a:rPr>
                  <a:t>York</a:t>
                </a:r>
                <a:endParaRPr kumimoji="0" lang="en-US" sz="1200" b="0" i="0" u="none" strike="noStrike" kern="0" cap="none" spc="0" normalizeH="0" baseline="0" noProof="0" dirty="0">
                  <a:ln>
                    <a:noFill/>
                  </a:ln>
                  <a:solidFill>
                    <a:srgbClr val="5A6B86"/>
                  </a:solidFill>
                  <a:effectLst/>
                  <a:uLnTx/>
                  <a:uFillTx/>
                  <a:ea typeface="+mn-ea"/>
                  <a:cs typeface="+mn-cs"/>
                </a:endParaRPr>
              </a:p>
            </p:txBody>
          </p:sp>
          <p:pic>
            <p:nvPicPr>
              <p:cNvPr id="34" name="Graphic 33">
                <a:extLst>
                  <a:ext uri="{FF2B5EF4-FFF2-40B4-BE49-F238E27FC236}">
                    <a16:creationId xmlns:a16="http://schemas.microsoft.com/office/drawing/2014/main" id="{9F890C4A-A892-4BEF-8658-6B10E18B8361}"/>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215490" y="4800078"/>
                <a:ext cx="457200" cy="457200"/>
              </a:xfrm>
              <a:prstGeom prst="rect">
                <a:avLst/>
              </a:prstGeom>
            </p:spPr>
          </p:pic>
          <p:pic>
            <p:nvPicPr>
              <p:cNvPr id="36" name="Graphic 35">
                <a:extLst>
                  <a:ext uri="{FF2B5EF4-FFF2-40B4-BE49-F238E27FC236}">
                    <a16:creationId xmlns:a16="http://schemas.microsoft.com/office/drawing/2014/main" id="{873D5922-8660-44B6-82F3-934909F6A9FC}"/>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6902543" y="5582577"/>
                <a:ext cx="640080" cy="640080"/>
              </a:xfrm>
              <a:prstGeom prst="rect">
                <a:avLst/>
              </a:prstGeom>
            </p:spPr>
          </p:pic>
          <p:sp>
            <p:nvSpPr>
              <p:cNvPr id="37" name="TextBox 36">
                <a:extLst>
                  <a:ext uri="{FF2B5EF4-FFF2-40B4-BE49-F238E27FC236}">
                    <a16:creationId xmlns:a16="http://schemas.microsoft.com/office/drawing/2014/main" id="{22DEED24-698F-44A5-8252-FE5B5C4CDE28}"/>
                  </a:ext>
                </a:extLst>
              </p:cNvPr>
              <p:cNvSpPr txBox="1"/>
              <p:nvPr/>
            </p:nvSpPr>
            <p:spPr>
              <a:xfrm>
                <a:off x="7582739" y="5610229"/>
                <a:ext cx="1145927" cy="584775"/>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Gateway do cliente</a:t>
                </a:r>
                <a:endParaRPr lang="en-US" sz="1600" dirty="0">
                  <a:ea typeface="Amazon Ember Light" panose="020B0403020204020204" pitchFamily="34" charset="0"/>
                  <a:cs typeface="Amazon Ember Light" panose="020B0403020204020204" pitchFamily="34" charset="0"/>
                </a:endParaRPr>
              </a:p>
            </p:txBody>
          </p:sp>
        </p:grpSp>
        <p:cxnSp>
          <p:nvCxnSpPr>
            <p:cNvPr id="38" name="Straight Connector 37">
              <a:extLst>
                <a:ext uri="{FF2B5EF4-FFF2-40B4-BE49-F238E27FC236}">
                  <a16:creationId xmlns:a16="http://schemas.microsoft.com/office/drawing/2014/main" id="{C44D8CAC-AB19-4D54-9893-B59BD5BF5593}"/>
                </a:ext>
                <a:ext uri="{C183D7F6-B498-43B3-948B-1728B52AA6E4}">
                  <adec:decorative xmlns="" xmlns:adec="http://schemas.microsoft.com/office/drawing/2017/decorative" val="1"/>
                </a:ext>
              </a:extLst>
            </p:cNvPr>
            <p:cNvCxnSpPr>
              <a:cxnSpLocks/>
              <a:stCxn id="7" idx="3"/>
              <a:endCxn id="30" idx="1"/>
            </p:cNvCxnSpPr>
            <p:nvPr/>
          </p:nvCxnSpPr>
          <p:spPr>
            <a:xfrm flipV="1">
              <a:off x="5694182" y="4054081"/>
              <a:ext cx="1208361" cy="2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7FDC35-7DD1-4E84-A087-7B41FCC0F0EB}"/>
                </a:ext>
                <a:ext uri="{C183D7F6-B498-43B3-948B-1728B52AA6E4}">
                  <adec:decorative xmlns="" xmlns:adec="http://schemas.microsoft.com/office/drawing/2017/decorative" val="1"/>
                </a:ext>
              </a:extLst>
            </p:cNvPr>
            <p:cNvCxnSpPr>
              <a:cxnSpLocks/>
              <a:stCxn id="46" idx="3"/>
              <a:endCxn id="36" idx="1"/>
            </p:cNvCxnSpPr>
            <p:nvPr/>
          </p:nvCxnSpPr>
          <p:spPr>
            <a:xfrm>
              <a:off x="5694182" y="5758448"/>
              <a:ext cx="1208361" cy="2275"/>
            </a:xfrm>
            <a:prstGeom prst="line">
              <a:avLst/>
            </a:prstGeom>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1C315CAC-FAAC-4CFB-A367-9470A3889B33}"/>
                </a:ext>
              </a:extLst>
            </p:cNvPr>
            <p:cNvGrpSpPr/>
            <p:nvPr/>
          </p:nvGrpSpPr>
          <p:grpSpPr>
            <a:xfrm>
              <a:off x="4797477" y="2030502"/>
              <a:ext cx="1258550" cy="1246694"/>
              <a:chOff x="4797477" y="2172396"/>
              <a:chExt cx="1258550" cy="1246694"/>
            </a:xfrm>
          </p:grpSpPr>
          <p:pic>
            <p:nvPicPr>
              <p:cNvPr id="43" name="Graphic 42">
                <a:extLst>
                  <a:ext uri="{FF2B5EF4-FFF2-40B4-BE49-F238E27FC236}">
                    <a16:creationId xmlns:a16="http://schemas.microsoft.com/office/drawing/2014/main" id="{6A74D3D0-2680-491B-8DE2-21A65AD767C7}"/>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054102" y="2172396"/>
                <a:ext cx="640080" cy="640080"/>
              </a:xfrm>
              <a:prstGeom prst="rect">
                <a:avLst/>
              </a:prstGeom>
            </p:spPr>
          </p:pic>
          <p:sp>
            <p:nvSpPr>
              <p:cNvPr id="44" name="TextBox 43">
                <a:extLst>
                  <a:ext uri="{FF2B5EF4-FFF2-40B4-BE49-F238E27FC236}">
                    <a16:creationId xmlns:a16="http://schemas.microsoft.com/office/drawing/2014/main" id="{2EF03DAA-C786-4E41-AB49-73E3A5B6AD5E}"/>
                  </a:ext>
                </a:extLst>
              </p:cNvPr>
              <p:cNvSpPr txBox="1"/>
              <p:nvPr/>
            </p:nvSpPr>
            <p:spPr>
              <a:xfrm>
                <a:off x="4797477" y="2834315"/>
                <a:ext cx="1258550" cy="584775"/>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Conexão VPN</a:t>
                </a:r>
                <a:endParaRPr lang="en-US" sz="1600" dirty="0">
                  <a:ea typeface="Amazon Ember Light" panose="020B0403020204020204" pitchFamily="34" charset="0"/>
                  <a:cs typeface="Amazon Ember Light" panose="020B0403020204020204" pitchFamily="34" charset="0"/>
                </a:endParaRPr>
              </a:p>
            </p:txBody>
          </p:sp>
        </p:grpSp>
        <p:grpSp>
          <p:nvGrpSpPr>
            <p:cNvPr id="51" name="Group 50">
              <a:extLst>
                <a:ext uri="{FF2B5EF4-FFF2-40B4-BE49-F238E27FC236}">
                  <a16:creationId xmlns:a16="http://schemas.microsoft.com/office/drawing/2014/main" id="{046BE7C5-0443-4740-AEF5-E089AB12DFEC}"/>
                </a:ext>
              </a:extLst>
            </p:cNvPr>
            <p:cNvGrpSpPr/>
            <p:nvPr/>
          </p:nvGrpSpPr>
          <p:grpSpPr>
            <a:xfrm>
              <a:off x="4707629" y="5438408"/>
              <a:ext cx="1321818" cy="1257468"/>
              <a:chOff x="4707629" y="5580302"/>
              <a:chExt cx="1321818" cy="1257468"/>
            </a:xfrm>
          </p:grpSpPr>
          <p:pic>
            <p:nvPicPr>
              <p:cNvPr id="46" name="Graphic 45">
                <a:extLst>
                  <a:ext uri="{FF2B5EF4-FFF2-40B4-BE49-F238E27FC236}">
                    <a16:creationId xmlns:a16="http://schemas.microsoft.com/office/drawing/2014/main" id="{BF1AECAD-664A-4BA0-B3CD-71A37C9BD9CB}"/>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054102" y="5580302"/>
                <a:ext cx="640080" cy="640080"/>
              </a:xfrm>
              <a:prstGeom prst="rect">
                <a:avLst/>
              </a:prstGeom>
            </p:spPr>
          </p:pic>
          <p:sp>
            <p:nvSpPr>
              <p:cNvPr id="47" name="TextBox 46">
                <a:extLst>
                  <a:ext uri="{FF2B5EF4-FFF2-40B4-BE49-F238E27FC236}">
                    <a16:creationId xmlns:a16="http://schemas.microsoft.com/office/drawing/2014/main" id="{3D77C2CA-5555-4685-9514-49FA06A66A13}"/>
                  </a:ext>
                </a:extLst>
              </p:cNvPr>
              <p:cNvSpPr txBox="1"/>
              <p:nvPr/>
            </p:nvSpPr>
            <p:spPr>
              <a:xfrm>
                <a:off x="4707629" y="6252995"/>
                <a:ext cx="1321818" cy="584775"/>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Conexão VPN</a:t>
                </a:r>
                <a:endParaRPr lang="en-US" sz="1600" dirty="0">
                  <a:ea typeface="Amazon Ember Light" panose="020B0403020204020204" pitchFamily="34" charset="0"/>
                  <a:cs typeface="Amazon Ember Light" panose="020B0403020204020204" pitchFamily="34" charset="0"/>
                </a:endParaRPr>
              </a:p>
            </p:txBody>
          </p:sp>
        </p:grpSp>
        <p:cxnSp>
          <p:nvCxnSpPr>
            <p:cNvPr id="48" name="Straight Connector 47">
              <a:extLst>
                <a:ext uri="{FF2B5EF4-FFF2-40B4-BE49-F238E27FC236}">
                  <a16:creationId xmlns:a16="http://schemas.microsoft.com/office/drawing/2014/main" id="{113F11D4-B1AE-4AF4-A666-DAC87F993203}"/>
                </a:ext>
              </a:extLst>
            </p:cNvPr>
            <p:cNvCxnSpPr>
              <a:stCxn id="8" idx="3"/>
              <a:endCxn id="7" idx="1"/>
            </p:cNvCxnSpPr>
            <p:nvPr/>
          </p:nvCxnSpPr>
          <p:spPr>
            <a:xfrm>
              <a:off x="3706978" y="4050456"/>
              <a:ext cx="1347124" cy="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ADEE0D-B058-44B2-B6C7-5BDA8CEDDEDA}"/>
                </a:ext>
              </a:extLst>
            </p:cNvPr>
            <p:cNvCxnSpPr>
              <a:stCxn id="8" idx="3"/>
              <a:endCxn id="46" idx="1"/>
            </p:cNvCxnSpPr>
            <p:nvPr/>
          </p:nvCxnSpPr>
          <p:spPr>
            <a:xfrm>
              <a:off x="3706978" y="4050456"/>
              <a:ext cx="1347124" cy="17079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780509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TotalTime>
  <Words>9771</Words>
  <Application>Microsoft Office PowerPoint</Application>
  <PresentationFormat>Widescreen</PresentationFormat>
  <Paragraphs>887</Paragraphs>
  <Slides>58</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Amazon Ember</vt:lpstr>
      <vt:lpstr>Amazon Ember Light</vt:lpstr>
      <vt:lpstr>Arial</vt:lpstr>
      <vt:lpstr>Calibri</vt:lpstr>
      <vt:lpstr>Lucida Console</vt:lpstr>
      <vt:lpstr>Office Theme</vt:lpstr>
      <vt:lpstr>Módulo 7: Conectar redes</vt:lpstr>
      <vt:lpstr>Visão geral do módulo</vt:lpstr>
      <vt:lpstr>Objetivos do módulo</vt:lpstr>
      <vt:lpstr>Seção 1: Necessidade arquitetônica</vt:lpstr>
      <vt:lpstr>Requisito de negócios da cafeteria</vt:lpstr>
      <vt:lpstr>Seção 2: Conectar à rede remota com  o AWS Site-to-Site VPN</vt:lpstr>
      <vt:lpstr>AWS Site-to-Site VPN</vt:lpstr>
      <vt:lpstr>Roteamento estático e dinâmico</vt:lpstr>
      <vt:lpstr>Conectar várias VPNs</vt:lpstr>
      <vt:lpstr>Principais lições da Seção 2</vt:lpstr>
      <vt:lpstr>Seção 3: Conectar à rede remota com  o AWS Direct Connect</vt:lpstr>
      <vt:lpstr>AWS Direct Connect (DX)</vt:lpstr>
      <vt:lpstr>Casos de uso do DX</vt:lpstr>
      <vt:lpstr>Extensão da rede on-premises para  a AWS usando o DX</vt:lpstr>
      <vt:lpstr>Habilitar alta disponibilidade:  DX com conexão VPN de backup</vt:lpstr>
      <vt:lpstr>Permitir alta resiliência para cargas  de trabalho críticas com o DX</vt:lpstr>
      <vt:lpstr>Principais lições da Seção 3</vt:lpstr>
      <vt:lpstr>Seção 4: Conectar VPCs à AWS com emparelhamento de VPC</vt:lpstr>
      <vt:lpstr>Conectar VPCs</vt:lpstr>
      <vt:lpstr>Emparelhamento de VPC</vt:lpstr>
      <vt:lpstr>Estabelecer emparelhamento de VPC</vt:lpstr>
      <vt:lpstr>Restrições de conexão de emparelhamento de VPC</vt:lpstr>
      <vt:lpstr>Considerações para emparelhamento  de várias VPCs</vt:lpstr>
      <vt:lpstr>Exemplo: emparelhamento de VPC para recursos compartilhados</vt:lpstr>
      <vt:lpstr>Principais lições da Seção 4</vt:lpstr>
      <vt:lpstr>Módulo 7 – Laboratório guiado: Criar uma conexão de emparelhamento de VPC</vt:lpstr>
      <vt:lpstr>Laboratório guiado: Tarefas</vt:lpstr>
      <vt:lpstr>Laboratório guiado: Produto final </vt:lpstr>
      <vt:lpstr>Começar o Módulo 7 – Laboratório guiado: Criar uma conexão  de emparelhamento de VPC </vt:lpstr>
      <vt:lpstr>Resumo do laboratório guiado:  Principais lições</vt:lpstr>
      <vt:lpstr>Seção 5: Dimensionar sua rede da VPC com  o AWS Transit Gateway</vt:lpstr>
      <vt:lpstr>Necessidade de dimensionar redes  em várias VPCs</vt:lpstr>
      <vt:lpstr>AWS Transit Gateway</vt:lpstr>
      <vt:lpstr>Conectar várias VPCs</vt:lpstr>
      <vt:lpstr>Etapa 1: Criar um gateway de trânsito</vt:lpstr>
      <vt:lpstr>Etapa 2: Implantar interfaces de  rede elástica</vt:lpstr>
      <vt:lpstr>Etapa 3: Atualizar a tabela de rotas da VPC</vt:lpstr>
      <vt:lpstr>Etapa 4: Atualizar a tabela de rotas  do gateway de trânsito</vt:lpstr>
      <vt:lpstr>Usar o AWS Transit Gateway para conseguir isolamento de VPC (1 de 3)</vt:lpstr>
      <vt:lpstr>Usar o AWS Transit Gateway para conseguir isolamento de VPC (2 de 3)</vt:lpstr>
      <vt:lpstr>Usar o AWS Transit Gateway para conseguir isolamento de VPC (3 de 3)</vt:lpstr>
      <vt:lpstr>Atividade: AWS Transit Gateway</vt:lpstr>
      <vt:lpstr>AWS Transit Gateway: desafio</vt:lpstr>
      <vt:lpstr>Atividade do AWS Transit Gateway: Solução</vt:lpstr>
      <vt:lpstr>Principais lições da Seção 5</vt:lpstr>
      <vt:lpstr>Seção 6: Conectar sua VPC a serviços da  AWS compatíveis</vt:lpstr>
      <vt:lpstr>VPC endpoints</vt:lpstr>
      <vt:lpstr>Dois tipos de VPC endpoints</vt:lpstr>
      <vt:lpstr>Como configurar um endpoint de interface</vt:lpstr>
      <vt:lpstr>Exemplo de uso de VPC endpoints (1 de 2)</vt:lpstr>
      <vt:lpstr>Exemplo de uso de VPC endpoints (2 de 2)</vt:lpstr>
      <vt:lpstr>Principais lições da Seção 6</vt:lpstr>
      <vt:lpstr>Conclusão do módulo</vt:lpstr>
      <vt:lpstr>Resumo do módulo</vt:lpstr>
      <vt:lpstr>Conclua o teste de conhecimento</vt:lpstr>
      <vt:lpstr>Exemplo de pergunta do exame</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1093</cp:revision>
  <cp:lastPrinted>2018-12-10T23:37:28Z</cp:lastPrinted>
  <dcterms:created xsi:type="dcterms:W3CDTF">2019-09-16T17:01:53Z</dcterms:created>
  <dcterms:modified xsi:type="dcterms:W3CDTF">2021-03-29T10:14:34Z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